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7"/>
  </p:notesMasterIdLst>
  <p:handoutMasterIdLst>
    <p:handoutMasterId r:id="rId68"/>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75" r:id="rId29"/>
    <p:sldId id="282" r:id="rId30"/>
    <p:sldId id="283" r:id="rId31"/>
    <p:sldId id="284" r:id="rId32"/>
    <p:sldId id="285" r:id="rId33"/>
    <p:sldId id="286" r:id="rId34"/>
    <p:sldId id="287" r:id="rId35"/>
    <p:sldId id="288" r:id="rId36"/>
    <p:sldId id="289" r:id="rId37"/>
    <p:sldId id="290" r:id="rId38"/>
    <p:sldId id="291" r:id="rId39"/>
    <p:sldId id="304" r:id="rId40"/>
    <p:sldId id="305" r:id="rId41"/>
    <p:sldId id="306" r:id="rId42"/>
    <p:sldId id="292" r:id="rId43"/>
    <p:sldId id="293" r:id="rId44"/>
    <p:sldId id="300" r:id="rId45"/>
    <p:sldId id="294" r:id="rId46"/>
    <p:sldId id="295" r:id="rId47"/>
    <p:sldId id="296" r:id="rId48"/>
    <p:sldId id="297" r:id="rId49"/>
    <p:sldId id="298" r:id="rId50"/>
    <p:sldId id="299" r:id="rId51"/>
    <p:sldId id="301" r:id="rId52"/>
    <p:sldId id="302" r:id="rId53"/>
    <p:sldId id="303" r:id="rId54"/>
    <p:sldId id="307" r:id="rId55"/>
    <p:sldId id="309" r:id="rId56"/>
    <p:sldId id="310" r:id="rId57"/>
    <p:sldId id="308" r:id="rId58"/>
    <p:sldId id="311" r:id="rId59"/>
    <p:sldId id="312" r:id="rId60"/>
    <p:sldId id="315" r:id="rId61"/>
    <p:sldId id="313" r:id="rId62"/>
    <p:sldId id="314" r:id="rId63"/>
    <p:sldId id="316" r:id="rId64"/>
    <p:sldId id="317" r:id="rId65"/>
    <p:sldId id="31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4" autoAdjust="0"/>
  </p:normalViewPr>
  <p:slideViewPr>
    <p:cSldViewPr snapToGrid="0">
      <p:cViewPr varScale="1">
        <p:scale>
          <a:sx n="110" d="100"/>
          <a:sy n="110" d="100"/>
        </p:scale>
        <p:origin x="576" y="102"/>
      </p:cViewPr>
      <p:guideLst/>
    </p:cSldViewPr>
  </p:slideViewPr>
  <p:notesTextViewPr>
    <p:cViewPr>
      <p:scale>
        <a:sx n="1" d="1"/>
        <a:sy n="1" d="1"/>
      </p:scale>
      <p:origin x="0" y="0"/>
    </p:cViewPr>
  </p:notesTextViewPr>
  <p:notesViewPr>
    <p:cSldViewPr snapToGrid="0" showGuides="1">
      <p:cViewPr varScale="1">
        <p:scale>
          <a:sx n="79" d="100"/>
          <a:sy n="79" d="100"/>
        </p:scale>
        <p:origin x="234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DC2751-278C-4682-9C3F-0FF7B4FCFAE7}" type="datetimeFigureOut">
              <a:rPr lang="en-US" smtClean="0"/>
              <a:t>8/8/2020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86890-466E-41CD-A28A-B1EBDF22CA33}" type="slidenum">
              <a:rPr lang="en-US" smtClean="0"/>
              <a:t>‹#›</a:t>
            </a:fld>
            <a:endParaRPr lang="en-US" dirty="0"/>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0845-D09E-4AF9-9623-EA7EA0297EF3}" type="datetimeFigureOut">
              <a:rPr lang="en-US" smtClean="0"/>
              <a:t>8/8/2020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CD11A-EED3-40CE-98A3-28FEE84867B3}" type="slidenum">
              <a:rPr lang="en-US" smtClean="0"/>
              <a:t>‹#›</a:t>
            </a:fld>
            <a:endParaRPr lang="en-US" dirty="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a:t>
            </a:fld>
            <a:endParaRPr lang="en-US" dirty="0"/>
          </a:p>
        </p:txBody>
      </p:sp>
    </p:spTree>
    <p:extLst>
      <p:ext uri="{BB962C8B-B14F-4D97-AF65-F5344CB8AC3E}">
        <p14:creationId xmlns:p14="http://schemas.microsoft.com/office/powerpoint/2010/main" val="249116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10</a:t>
            </a:fld>
            <a:endParaRPr lang="en-US" dirty="0"/>
          </a:p>
        </p:txBody>
      </p:sp>
    </p:spTree>
    <p:extLst>
      <p:ext uri="{BB962C8B-B14F-4D97-AF65-F5344CB8AC3E}">
        <p14:creationId xmlns:p14="http://schemas.microsoft.com/office/powerpoint/2010/main" val="323501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11</a:t>
            </a:fld>
            <a:endParaRPr lang="en-US" dirty="0"/>
          </a:p>
        </p:txBody>
      </p:sp>
    </p:spTree>
    <p:extLst>
      <p:ext uri="{BB962C8B-B14F-4D97-AF65-F5344CB8AC3E}">
        <p14:creationId xmlns:p14="http://schemas.microsoft.com/office/powerpoint/2010/main" val="64108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12</a:t>
            </a:fld>
            <a:endParaRPr lang="en-US" dirty="0"/>
          </a:p>
        </p:txBody>
      </p:sp>
    </p:spTree>
    <p:extLst>
      <p:ext uri="{BB962C8B-B14F-4D97-AF65-F5344CB8AC3E}">
        <p14:creationId xmlns:p14="http://schemas.microsoft.com/office/powerpoint/2010/main" val="316014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13</a:t>
            </a:fld>
            <a:endParaRPr lang="en-US" dirty="0"/>
          </a:p>
        </p:txBody>
      </p:sp>
    </p:spTree>
    <p:extLst>
      <p:ext uri="{BB962C8B-B14F-4D97-AF65-F5344CB8AC3E}">
        <p14:creationId xmlns:p14="http://schemas.microsoft.com/office/powerpoint/2010/main" val="148829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14</a:t>
            </a:fld>
            <a:endParaRPr lang="en-US" dirty="0"/>
          </a:p>
        </p:txBody>
      </p:sp>
    </p:spTree>
    <p:extLst>
      <p:ext uri="{BB962C8B-B14F-4D97-AF65-F5344CB8AC3E}">
        <p14:creationId xmlns:p14="http://schemas.microsoft.com/office/powerpoint/2010/main" val="202082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15</a:t>
            </a:fld>
            <a:endParaRPr lang="en-US" dirty="0"/>
          </a:p>
        </p:txBody>
      </p:sp>
    </p:spTree>
    <p:extLst>
      <p:ext uri="{BB962C8B-B14F-4D97-AF65-F5344CB8AC3E}">
        <p14:creationId xmlns:p14="http://schemas.microsoft.com/office/powerpoint/2010/main" val="1667500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16</a:t>
            </a:fld>
            <a:endParaRPr lang="en-US" dirty="0"/>
          </a:p>
        </p:txBody>
      </p:sp>
    </p:spTree>
    <p:extLst>
      <p:ext uri="{BB962C8B-B14F-4D97-AF65-F5344CB8AC3E}">
        <p14:creationId xmlns:p14="http://schemas.microsoft.com/office/powerpoint/2010/main" val="21199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17</a:t>
            </a:fld>
            <a:endParaRPr lang="en-US" dirty="0"/>
          </a:p>
        </p:txBody>
      </p:sp>
    </p:spTree>
    <p:extLst>
      <p:ext uri="{BB962C8B-B14F-4D97-AF65-F5344CB8AC3E}">
        <p14:creationId xmlns:p14="http://schemas.microsoft.com/office/powerpoint/2010/main" val="161245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18</a:t>
            </a:fld>
            <a:endParaRPr lang="en-US" dirty="0"/>
          </a:p>
        </p:txBody>
      </p:sp>
    </p:spTree>
    <p:extLst>
      <p:ext uri="{BB962C8B-B14F-4D97-AF65-F5344CB8AC3E}">
        <p14:creationId xmlns:p14="http://schemas.microsoft.com/office/powerpoint/2010/main" val="192166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19</a:t>
            </a:fld>
            <a:endParaRPr lang="en-US" dirty="0"/>
          </a:p>
        </p:txBody>
      </p:sp>
    </p:spTree>
    <p:extLst>
      <p:ext uri="{BB962C8B-B14F-4D97-AF65-F5344CB8AC3E}">
        <p14:creationId xmlns:p14="http://schemas.microsoft.com/office/powerpoint/2010/main" val="178312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a:t>
            </a:fld>
            <a:endParaRPr lang="en-US" dirty="0"/>
          </a:p>
        </p:txBody>
      </p:sp>
    </p:spTree>
    <p:extLst>
      <p:ext uri="{BB962C8B-B14F-4D97-AF65-F5344CB8AC3E}">
        <p14:creationId xmlns:p14="http://schemas.microsoft.com/office/powerpoint/2010/main" val="9889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20</a:t>
            </a:fld>
            <a:endParaRPr lang="en-US" dirty="0"/>
          </a:p>
        </p:txBody>
      </p:sp>
    </p:spTree>
    <p:extLst>
      <p:ext uri="{BB962C8B-B14F-4D97-AF65-F5344CB8AC3E}">
        <p14:creationId xmlns:p14="http://schemas.microsoft.com/office/powerpoint/2010/main" val="84724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21</a:t>
            </a:fld>
            <a:endParaRPr lang="en-US" dirty="0"/>
          </a:p>
        </p:txBody>
      </p:sp>
    </p:spTree>
    <p:extLst>
      <p:ext uri="{BB962C8B-B14F-4D97-AF65-F5344CB8AC3E}">
        <p14:creationId xmlns:p14="http://schemas.microsoft.com/office/powerpoint/2010/main" val="155737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22</a:t>
            </a:fld>
            <a:endParaRPr lang="en-US" dirty="0"/>
          </a:p>
        </p:txBody>
      </p:sp>
    </p:spTree>
    <p:extLst>
      <p:ext uri="{BB962C8B-B14F-4D97-AF65-F5344CB8AC3E}">
        <p14:creationId xmlns:p14="http://schemas.microsoft.com/office/powerpoint/2010/main" val="43300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23</a:t>
            </a:fld>
            <a:endParaRPr lang="en-US" dirty="0"/>
          </a:p>
        </p:txBody>
      </p:sp>
    </p:spTree>
    <p:extLst>
      <p:ext uri="{BB962C8B-B14F-4D97-AF65-F5344CB8AC3E}">
        <p14:creationId xmlns:p14="http://schemas.microsoft.com/office/powerpoint/2010/main" val="142991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24</a:t>
            </a:fld>
            <a:endParaRPr lang="en-US" dirty="0"/>
          </a:p>
        </p:txBody>
      </p:sp>
    </p:spTree>
    <p:extLst>
      <p:ext uri="{BB962C8B-B14F-4D97-AF65-F5344CB8AC3E}">
        <p14:creationId xmlns:p14="http://schemas.microsoft.com/office/powerpoint/2010/main" val="282958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25</a:t>
            </a:fld>
            <a:endParaRPr lang="en-US" dirty="0"/>
          </a:p>
        </p:txBody>
      </p:sp>
    </p:spTree>
    <p:extLst>
      <p:ext uri="{BB962C8B-B14F-4D97-AF65-F5344CB8AC3E}">
        <p14:creationId xmlns:p14="http://schemas.microsoft.com/office/powerpoint/2010/main" val="214647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26</a:t>
            </a:fld>
            <a:endParaRPr lang="en-US" dirty="0"/>
          </a:p>
        </p:txBody>
      </p:sp>
    </p:spTree>
    <p:extLst>
      <p:ext uri="{BB962C8B-B14F-4D97-AF65-F5344CB8AC3E}">
        <p14:creationId xmlns:p14="http://schemas.microsoft.com/office/powerpoint/2010/main" val="4143087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27</a:t>
            </a:fld>
            <a:endParaRPr lang="en-US" dirty="0"/>
          </a:p>
        </p:txBody>
      </p:sp>
    </p:spTree>
    <p:extLst>
      <p:ext uri="{BB962C8B-B14F-4D97-AF65-F5344CB8AC3E}">
        <p14:creationId xmlns:p14="http://schemas.microsoft.com/office/powerpoint/2010/main" val="361395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28</a:t>
            </a:fld>
            <a:endParaRPr lang="en-US" dirty="0"/>
          </a:p>
        </p:txBody>
      </p:sp>
    </p:spTree>
    <p:extLst>
      <p:ext uri="{BB962C8B-B14F-4D97-AF65-F5344CB8AC3E}">
        <p14:creationId xmlns:p14="http://schemas.microsoft.com/office/powerpoint/2010/main" val="353384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29</a:t>
            </a:fld>
            <a:endParaRPr lang="en-US" dirty="0"/>
          </a:p>
        </p:txBody>
      </p:sp>
    </p:spTree>
    <p:extLst>
      <p:ext uri="{BB962C8B-B14F-4D97-AF65-F5344CB8AC3E}">
        <p14:creationId xmlns:p14="http://schemas.microsoft.com/office/powerpoint/2010/main" val="47911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a:t>
            </a:fld>
            <a:endParaRPr lang="en-US" dirty="0"/>
          </a:p>
        </p:txBody>
      </p:sp>
    </p:spTree>
    <p:extLst>
      <p:ext uri="{BB962C8B-B14F-4D97-AF65-F5344CB8AC3E}">
        <p14:creationId xmlns:p14="http://schemas.microsoft.com/office/powerpoint/2010/main" val="3821815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30</a:t>
            </a:fld>
            <a:endParaRPr lang="en-US" dirty="0"/>
          </a:p>
        </p:txBody>
      </p:sp>
    </p:spTree>
    <p:extLst>
      <p:ext uri="{BB962C8B-B14F-4D97-AF65-F5344CB8AC3E}">
        <p14:creationId xmlns:p14="http://schemas.microsoft.com/office/powerpoint/2010/main" val="112233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31</a:t>
            </a:fld>
            <a:endParaRPr lang="en-US" dirty="0"/>
          </a:p>
        </p:txBody>
      </p:sp>
    </p:spTree>
    <p:extLst>
      <p:ext uri="{BB962C8B-B14F-4D97-AF65-F5344CB8AC3E}">
        <p14:creationId xmlns:p14="http://schemas.microsoft.com/office/powerpoint/2010/main" val="3161498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32</a:t>
            </a:fld>
            <a:endParaRPr lang="en-US" dirty="0"/>
          </a:p>
        </p:txBody>
      </p:sp>
    </p:spTree>
    <p:extLst>
      <p:ext uri="{BB962C8B-B14F-4D97-AF65-F5344CB8AC3E}">
        <p14:creationId xmlns:p14="http://schemas.microsoft.com/office/powerpoint/2010/main" val="3762305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33</a:t>
            </a:fld>
            <a:endParaRPr lang="en-US" dirty="0"/>
          </a:p>
        </p:txBody>
      </p:sp>
    </p:spTree>
    <p:extLst>
      <p:ext uri="{BB962C8B-B14F-4D97-AF65-F5344CB8AC3E}">
        <p14:creationId xmlns:p14="http://schemas.microsoft.com/office/powerpoint/2010/main" val="3644756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34</a:t>
            </a:fld>
            <a:endParaRPr lang="en-US" dirty="0"/>
          </a:p>
        </p:txBody>
      </p:sp>
    </p:spTree>
    <p:extLst>
      <p:ext uri="{BB962C8B-B14F-4D97-AF65-F5344CB8AC3E}">
        <p14:creationId xmlns:p14="http://schemas.microsoft.com/office/powerpoint/2010/main" val="1889550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35</a:t>
            </a:fld>
            <a:endParaRPr lang="en-US" dirty="0"/>
          </a:p>
        </p:txBody>
      </p:sp>
    </p:spTree>
    <p:extLst>
      <p:ext uri="{BB962C8B-B14F-4D97-AF65-F5344CB8AC3E}">
        <p14:creationId xmlns:p14="http://schemas.microsoft.com/office/powerpoint/2010/main" val="1813181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36</a:t>
            </a:fld>
            <a:endParaRPr lang="en-US" dirty="0"/>
          </a:p>
        </p:txBody>
      </p:sp>
    </p:spTree>
    <p:extLst>
      <p:ext uri="{BB962C8B-B14F-4D97-AF65-F5344CB8AC3E}">
        <p14:creationId xmlns:p14="http://schemas.microsoft.com/office/powerpoint/2010/main" val="2290757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37</a:t>
            </a:fld>
            <a:endParaRPr lang="en-US" dirty="0"/>
          </a:p>
        </p:txBody>
      </p:sp>
    </p:spTree>
    <p:extLst>
      <p:ext uri="{BB962C8B-B14F-4D97-AF65-F5344CB8AC3E}">
        <p14:creationId xmlns:p14="http://schemas.microsoft.com/office/powerpoint/2010/main" val="2975724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38</a:t>
            </a:fld>
            <a:endParaRPr lang="en-US" dirty="0"/>
          </a:p>
        </p:txBody>
      </p:sp>
    </p:spTree>
    <p:extLst>
      <p:ext uri="{BB962C8B-B14F-4D97-AF65-F5344CB8AC3E}">
        <p14:creationId xmlns:p14="http://schemas.microsoft.com/office/powerpoint/2010/main" val="1007432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39</a:t>
            </a:fld>
            <a:endParaRPr lang="en-US" dirty="0"/>
          </a:p>
        </p:txBody>
      </p:sp>
    </p:spTree>
    <p:extLst>
      <p:ext uri="{BB962C8B-B14F-4D97-AF65-F5344CB8AC3E}">
        <p14:creationId xmlns:p14="http://schemas.microsoft.com/office/powerpoint/2010/main" val="233873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a:t>
            </a:fld>
            <a:endParaRPr lang="en-US" dirty="0"/>
          </a:p>
        </p:txBody>
      </p:sp>
    </p:spTree>
    <p:extLst>
      <p:ext uri="{BB962C8B-B14F-4D97-AF65-F5344CB8AC3E}">
        <p14:creationId xmlns:p14="http://schemas.microsoft.com/office/powerpoint/2010/main" val="264572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40</a:t>
            </a:fld>
            <a:endParaRPr lang="en-US" dirty="0"/>
          </a:p>
        </p:txBody>
      </p:sp>
    </p:spTree>
    <p:extLst>
      <p:ext uri="{BB962C8B-B14F-4D97-AF65-F5344CB8AC3E}">
        <p14:creationId xmlns:p14="http://schemas.microsoft.com/office/powerpoint/2010/main" val="1943799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41</a:t>
            </a:fld>
            <a:endParaRPr lang="en-US" dirty="0"/>
          </a:p>
        </p:txBody>
      </p:sp>
    </p:spTree>
    <p:extLst>
      <p:ext uri="{BB962C8B-B14F-4D97-AF65-F5344CB8AC3E}">
        <p14:creationId xmlns:p14="http://schemas.microsoft.com/office/powerpoint/2010/main" val="370184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42</a:t>
            </a:fld>
            <a:endParaRPr lang="en-US" dirty="0"/>
          </a:p>
        </p:txBody>
      </p:sp>
    </p:spTree>
    <p:extLst>
      <p:ext uri="{BB962C8B-B14F-4D97-AF65-F5344CB8AC3E}">
        <p14:creationId xmlns:p14="http://schemas.microsoft.com/office/powerpoint/2010/main" val="1545940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43</a:t>
            </a:fld>
            <a:endParaRPr lang="en-US" dirty="0"/>
          </a:p>
        </p:txBody>
      </p:sp>
    </p:spTree>
    <p:extLst>
      <p:ext uri="{BB962C8B-B14F-4D97-AF65-F5344CB8AC3E}">
        <p14:creationId xmlns:p14="http://schemas.microsoft.com/office/powerpoint/2010/main" val="937997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44</a:t>
            </a:fld>
            <a:endParaRPr lang="en-US" dirty="0"/>
          </a:p>
        </p:txBody>
      </p:sp>
    </p:spTree>
    <p:extLst>
      <p:ext uri="{BB962C8B-B14F-4D97-AF65-F5344CB8AC3E}">
        <p14:creationId xmlns:p14="http://schemas.microsoft.com/office/powerpoint/2010/main" val="2584985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45</a:t>
            </a:fld>
            <a:endParaRPr lang="en-US" dirty="0"/>
          </a:p>
        </p:txBody>
      </p:sp>
    </p:spTree>
    <p:extLst>
      <p:ext uri="{BB962C8B-B14F-4D97-AF65-F5344CB8AC3E}">
        <p14:creationId xmlns:p14="http://schemas.microsoft.com/office/powerpoint/2010/main" val="2646220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46</a:t>
            </a:fld>
            <a:endParaRPr lang="en-US" dirty="0"/>
          </a:p>
        </p:txBody>
      </p:sp>
    </p:spTree>
    <p:extLst>
      <p:ext uri="{BB962C8B-B14F-4D97-AF65-F5344CB8AC3E}">
        <p14:creationId xmlns:p14="http://schemas.microsoft.com/office/powerpoint/2010/main" val="2259723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47</a:t>
            </a:fld>
            <a:endParaRPr lang="en-US" dirty="0"/>
          </a:p>
        </p:txBody>
      </p:sp>
    </p:spTree>
    <p:extLst>
      <p:ext uri="{BB962C8B-B14F-4D97-AF65-F5344CB8AC3E}">
        <p14:creationId xmlns:p14="http://schemas.microsoft.com/office/powerpoint/2010/main" val="108164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48</a:t>
            </a:fld>
            <a:endParaRPr lang="en-US" dirty="0"/>
          </a:p>
        </p:txBody>
      </p:sp>
    </p:spTree>
    <p:extLst>
      <p:ext uri="{BB962C8B-B14F-4D97-AF65-F5344CB8AC3E}">
        <p14:creationId xmlns:p14="http://schemas.microsoft.com/office/powerpoint/2010/main" val="807614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49</a:t>
            </a:fld>
            <a:endParaRPr lang="en-US" dirty="0"/>
          </a:p>
        </p:txBody>
      </p:sp>
    </p:spTree>
    <p:extLst>
      <p:ext uri="{BB962C8B-B14F-4D97-AF65-F5344CB8AC3E}">
        <p14:creationId xmlns:p14="http://schemas.microsoft.com/office/powerpoint/2010/main" val="136629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a:t>
            </a:fld>
            <a:endParaRPr lang="en-US" dirty="0"/>
          </a:p>
        </p:txBody>
      </p:sp>
    </p:spTree>
    <p:extLst>
      <p:ext uri="{BB962C8B-B14F-4D97-AF65-F5344CB8AC3E}">
        <p14:creationId xmlns:p14="http://schemas.microsoft.com/office/powerpoint/2010/main" val="2454326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50</a:t>
            </a:fld>
            <a:endParaRPr lang="en-US" dirty="0"/>
          </a:p>
        </p:txBody>
      </p:sp>
    </p:spTree>
    <p:extLst>
      <p:ext uri="{BB962C8B-B14F-4D97-AF65-F5344CB8AC3E}">
        <p14:creationId xmlns:p14="http://schemas.microsoft.com/office/powerpoint/2010/main" val="243599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51</a:t>
            </a:fld>
            <a:endParaRPr lang="en-US" dirty="0"/>
          </a:p>
        </p:txBody>
      </p:sp>
    </p:spTree>
    <p:extLst>
      <p:ext uri="{BB962C8B-B14F-4D97-AF65-F5344CB8AC3E}">
        <p14:creationId xmlns:p14="http://schemas.microsoft.com/office/powerpoint/2010/main" val="4280205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52</a:t>
            </a:fld>
            <a:endParaRPr lang="en-US" dirty="0"/>
          </a:p>
        </p:txBody>
      </p:sp>
    </p:spTree>
    <p:extLst>
      <p:ext uri="{BB962C8B-B14F-4D97-AF65-F5344CB8AC3E}">
        <p14:creationId xmlns:p14="http://schemas.microsoft.com/office/powerpoint/2010/main" val="3316367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53</a:t>
            </a:fld>
            <a:endParaRPr lang="en-US" dirty="0"/>
          </a:p>
        </p:txBody>
      </p:sp>
    </p:spTree>
    <p:extLst>
      <p:ext uri="{BB962C8B-B14F-4D97-AF65-F5344CB8AC3E}">
        <p14:creationId xmlns:p14="http://schemas.microsoft.com/office/powerpoint/2010/main" val="1920738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54</a:t>
            </a:fld>
            <a:endParaRPr lang="en-US" dirty="0"/>
          </a:p>
        </p:txBody>
      </p:sp>
    </p:spTree>
    <p:extLst>
      <p:ext uri="{BB962C8B-B14F-4D97-AF65-F5344CB8AC3E}">
        <p14:creationId xmlns:p14="http://schemas.microsoft.com/office/powerpoint/2010/main" val="855851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55</a:t>
            </a:fld>
            <a:endParaRPr lang="en-US" dirty="0"/>
          </a:p>
        </p:txBody>
      </p:sp>
    </p:spTree>
    <p:extLst>
      <p:ext uri="{BB962C8B-B14F-4D97-AF65-F5344CB8AC3E}">
        <p14:creationId xmlns:p14="http://schemas.microsoft.com/office/powerpoint/2010/main" val="4013640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56</a:t>
            </a:fld>
            <a:endParaRPr lang="en-US" dirty="0"/>
          </a:p>
        </p:txBody>
      </p:sp>
    </p:spTree>
    <p:extLst>
      <p:ext uri="{BB962C8B-B14F-4D97-AF65-F5344CB8AC3E}">
        <p14:creationId xmlns:p14="http://schemas.microsoft.com/office/powerpoint/2010/main" val="2825742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57</a:t>
            </a:fld>
            <a:endParaRPr lang="en-US" dirty="0"/>
          </a:p>
        </p:txBody>
      </p:sp>
    </p:spTree>
    <p:extLst>
      <p:ext uri="{BB962C8B-B14F-4D97-AF65-F5344CB8AC3E}">
        <p14:creationId xmlns:p14="http://schemas.microsoft.com/office/powerpoint/2010/main" val="2400458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58</a:t>
            </a:fld>
            <a:endParaRPr lang="en-US" dirty="0"/>
          </a:p>
        </p:txBody>
      </p:sp>
    </p:spTree>
    <p:extLst>
      <p:ext uri="{BB962C8B-B14F-4D97-AF65-F5344CB8AC3E}">
        <p14:creationId xmlns:p14="http://schemas.microsoft.com/office/powerpoint/2010/main" val="4083020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59</a:t>
            </a:fld>
            <a:endParaRPr lang="en-US" dirty="0"/>
          </a:p>
        </p:txBody>
      </p:sp>
    </p:spTree>
    <p:extLst>
      <p:ext uri="{BB962C8B-B14F-4D97-AF65-F5344CB8AC3E}">
        <p14:creationId xmlns:p14="http://schemas.microsoft.com/office/powerpoint/2010/main" val="33653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6</a:t>
            </a:fld>
            <a:endParaRPr lang="en-US" dirty="0"/>
          </a:p>
        </p:txBody>
      </p:sp>
    </p:spTree>
    <p:extLst>
      <p:ext uri="{BB962C8B-B14F-4D97-AF65-F5344CB8AC3E}">
        <p14:creationId xmlns:p14="http://schemas.microsoft.com/office/powerpoint/2010/main" val="4422057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60</a:t>
            </a:fld>
            <a:endParaRPr lang="en-US" dirty="0"/>
          </a:p>
        </p:txBody>
      </p:sp>
    </p:spTree>
    <p:extLst>
      <p:ext uri="{BB962C8B-B14F-4D97-AF65-F5344CB8AC3E}">
        <p14:creationId xmlns:p14="http://schemas.microsoft.com/office/powerpoint/2010/main" val="2626220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61</a:t>
            </a:fld>
            <a:endParaRPr lang="en-US" dirty="0"/>
          </a:p>
        </p:txBody>
      </p:sp>
    </p:spTree>
    <p:extLst>
      <p:ext uri="{BB962C8B-B14F-4D97-AF65-F5344CB8AC3E}">
        <p14:creationId xmlns:p14="http://schemas.microsoft.com/office/powerpoint/2010/main" val="28766407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62</a:t>
            </a:fld>
            <a:endParaRPr lang="en-US" dirty="0"/>
          </a:p>
        </p:txBody>
      </p:sp>
    </p:spTree>
    <p:extLst>
      <p:ext uri="{BB962C8B-B14F-4D97-AF65-F5344CB8AC3E}">
        <p14:creationId xmlns:p14="http://schemas.microsoft.com/office/powerpoint/2010/main" val="225439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7</a:t>
            </a:fld>
            <a:endParaRPr lang="en-US" dirty="0"/>
          </a:p>
        </p:txBody>
      </p:sp>
    </p:spTree>
    <p:extLst>
      <p:ext uri="{BB962C8B-B14F-4D97-AF65-F5344CB8AC3E}">
        <p14:creationId xmlns:p14="http://schemas.microsoft.com/office/powerpoint/2010/main" val="58929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8</a:t>
            </a:fld>
            <a:endParaRPr lang="en-US" dirty="0"/>
          </a:p>
        </p:txBody>
      </p:sp>
    </p:spTree>
    <p:extLst>
      <p:ext uri="{BB962C8B-B14F-4D97-AF65-F5344CB8AC3E}">
        <p14:creationId xmlns:p14="http://schemas.microsoft.com/office/powerpoint/2010/main" val="5692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9</a:t>
            </a:fld>
            <a:endParaRPr lang="en-US" dirty="0"/>
          </a:p>
        </p:txBody>
      </p:sp>
    </p:spTree>
    <p:extLst>
      <p:ext uri="{BB962C8B-B14F-4D97-AF65-F5344CB8AC3E}">
        <p14:creationId xmlns:p14="http://schemas.microsoft.com/office/powerpoint/2010/main" val="2571302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chemeClr val="tx2">
                    <a:lumMod val="20000"/>
                    <a:lumOff val="8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09693A-2307-4FDC-9539-08DC9083DDED}" type="datetime1">
              <a:rPr lang="en-US" smtClean="0"/>
              <a:t>8/8/2020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8194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hasCustomPrompt="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011EA7-B10E-4739-92FE-8993461CC0B7}" type="datetime1">
              <a:rPr lang="en-US" smtClean="0"/>
              <a:t>8/8/2020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07954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1661"/>
            <a:ext cx="2628900" cy="49090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91661"/>
            <a:ext cx="7734300" cy="49090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5DC13F-2D2A-49BA-966D-6530A12E7C15}" type="datetime1">
              <a:rPr lang="en-US" smtClean="0"/>
              <a:t>8/8/2020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792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0E1C1-C26F-4479-A8BD-144B4C139DA5}" type="datetime1">
              <a:rPr lang="en-US" smtClean="0"/>
              <a:t>8/8/2020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3619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709738"/>
            <a:ext cx="10515600" cy="2862262"/>
          </a:xfrm>
        </p:spPr>
        <p:txBody>
          <a:bodyPr anchor="b"/>
          <a:lstStyle>
            <a:lvl1pPr>
              <a:lnSpc>
                <a:spcPct val="100000"/>
              </a:lnSpc>
              <a:defRPr sz="6000"/>
            </a:lvl1pPr>
          </a:lstStyle>
          <a:p>
            <a:r>
              <a:rPr lang="en-US"/>
              <a:t>Click to edit Master title style</a:t>
            </a:r>
          </a:p>
        </p:txBody>
      </p:sp>
      <p:sp>
        <p:nvSpPr>
          <p:cNvPr id="3" name="Text Placeholder 2"/>
          <p:cNvSpPr>
            <a:spLocks noGrp="1"/>
          </p:cNvSpPr>
          <p:nvPr>
            <p:ph type="body" idx="1"/>
          </p:nvPr>
        </p:nvSpPr>
        <p:spPr>
          <a:xfrm>
            <a:off x="457200" y="4589463"/>
            <a:ext cx="10515600" cy="1500187"/>
          </a:xfrm>
        </p:spPr>
        <p:txBody>
          <a:bodyPr/>
          <a:lstStyle>
            <a:lvl1pPr marL="0" indent="0">
              <a:buNone/>
              <a:defRPr sz="2400" b="1">
                <a:solidFill>
                  <a:schemeClr val="tx2">
                    <a:lumMod val="50000"/>
                  </a:schemeClr>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BF519E61-C2D6-49AB-83F2-8FC9FEFBDAFD}" type="datetime1">
              <a:rPr lang="en-US" smtClean="0"/>
              <a:t>8/8/2020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73127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457200" y="1825625"/>
            <a:ext cx="4892040" cy="4351338"/>
          </a:xfrm>
        </p:spPr>
        <p:txBody>
          <a:bodyPr vert="horz" lIns="91440" tIns="45720" rIns="91440" bIns="45720" rtlCol="0">
            <a:normAutofit/>
          </a:bodyPr>
          <a:lstStyle>
            <a:lvl1pPr>
              <a:defRPr lang="en-US" baseline="0" noProof="0" dirty="0" smtClean="0">
                <a:solidFill>
                  <a:schemeClr val="bg1"/>
                </a:solidFill>
              </a:defRPr>
            </a:lvl1pPr>
            <a:lvl2pPr>
              <a:defRPr lang="en-US" baseline="0" noProof="0" dirty="0" smtClean="0">
                <a:solidFill>
                  <a:schemeClr val="bg1"/>
                </a:solidFill>
              </a:defRPr>
            </a:lvl2pPr>
            <a:lvl3pPr>
              <a:defRPr lang="en-US" baseline="0" noProof="0" dirty="0" smtClean="0">
                <a:solidFill>
                  <a:schemeClr val="bg1"/>
                </a:solidFill>
              </a:defRPr>
            </a:lvl3pPr>
            <a:lvl4pPr>
              <a:defRPr lang="en-US" baseline="0" noProof="0" dirty="0" smtClean="0">
                <a:solidFill>
                  <a:schemeClr val="bg1"/>
                </a:solidFill>
              </a:defRPr>
            </a:lvl4pPr>
            <a:lvl5pPr>
              <a:defRPr lang="en-US" baseline="0" noProof="0" dirty="0" smtClean="0">
                <a:solidFill>
                  <a:schemeClr val="bg1"/>
                </a:solidFill>
              </a:defRPr>
            </a:lvl5pPr>
            <a:lvl6pPr>
              <a:defRPr sz="1800"/>
            </a:lvl6pPr>
            <a:lvl7pPr>
              <a:defRPr sz="1800"/>
            </a:lvl7pPr>
            <a:lvl8pPr>
              <a:defRPr sz="1800"/>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Content Placeholder 3"/>
          <p:cNvSpPr>
            <a:spLocks noGrp="1"/>
          </p:cNvSpPr>
          <p:nvPr>
            <p:ph sz="half" idx="2" hasCustomPrompt="1"/>
          </p:nvPr>
        </p:nvSpPr>
        <p:spPr>
          <a:xfrm>
            <a:off x="5650524" y="1825625"/>
            <a:ext cx="4892040" cy="4351338"/>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Date Placeholder 4"/>
          <p:cNvSpPr>
            <a:spLocks noGrp="1"/>
          </p:cNvSpPr>
          <p:nvPr>
            <p:ph type="dt" sz="half" idx="10"/>
          </p:nvPr>
        </p:nvSpPr>
        <p:spPr/>
        <p:txBody>
          <a:bodyPr/>
          <a:lstStyle/>
          <a:p>
            <a:fld id="{047BE74F-367A-4D3C-8AA7-FA60CCA05EAE}" type="datetime1">
              <a:rPr lang="en-US" smtClean="0"/>
              <a:t>8/8/2020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1839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50"/>
            <a:ext cx="10094976" cy="11521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457200"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Text Placeholder 4"/>
          <p:cNvSpPr>
            <a:spLocks noGrp="1"/>
          </p:cNvSpPr>
          <p:nvPr>
            <p:ph type="body" sz="quarter" idx="3"/>
          </p:nvPr>
        </p:nvSpPr>
        <p:spPr>
          <a:xfrm>
            <a:off x="5656753"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5656753"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7" name="Date Placeholder 6"/>
          <p:cNvSpPr>
            <a:spLocks noGrp="1"/>
          </p:cNvSpPr>
          <p:nvPr>
            <p:ph type="dt" sz="half" idx="10"/>
          </p:nvPr>
        </p:nvSpPr>
        <p:spPr/>
        <p:txBody>
          <a:bodyPr/>
          <a:lstStyle/>
          <a:p>
            <a:fld id="{A79E3F9C-6465-4987-8E4E-615CFD4753AA}" type="datetime1">
              <a:rPr lang="en-US" smtClean="0"/>
              <a:t>8/8/2020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40566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49EFD6-3C20-43C6-9E75-1A9D48D9576F}" type="datetime1">
              <a:rPr lang="en-US" smtClean="0"/>
              <a:t>8/8/2020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3638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93D5A-A484-46EE-9DC8-9A16BFF8327E}" type="datetime1">
              <a:rPr lang="en-US" smtClean="0"/>
              <a:t>8/8/2020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9276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hasCustomPrompt="1"/>
          </p:nvPr>
        </p:nvSpPr>
        <p:spPr>
          <a:xfrm>
            <a:off x="4800600" y="987425"/>
            <a:ext cx="5753100" cy="461327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287BC8-78D1-4FEB-9D4F-E22E45CC04F7}" type="datetime1">
              <a:rPr lang="en-US" smtClean="0"/>
              <a:t>8/8/2020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28772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800600" y="987425"/>
            <a:ext cx="5753100" cy="4613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568210-870C-4A62-9D1B-4B25162550AB}" type="datetime1">
              <a:rPr lang="en-US" smtClean="0"/>
              <a:t>8/8/2020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5695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39793"/>
            <a:ext cx="10096500" cy="11509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0096500" cy="37780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lumMod val="20000"/>
                    <a:lumOff val="80000"/>
                  </a:schemeClr>
                </a:solidFill>
              </a:defRPr>
            </a:lvl1pPr>
          </a:lstStyle>
          <a:p>
            <a:fld id="{00CABDA2-EB00-4A4D-86B7-63E286A484E5}" type="datetime1">
              <a:rPr lang="en-US" smtClean="0"/>
              <a:t>8/8/2020</a:t>
            </a:fld>
            <a:endParaRPr lang="en-US" dirty="0"/>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lumMod val="20000"/>
                    <a:lumOff val="80000"/>
                  </a:schemeClr>
                </a:solidFill>
              </a:defRPr>
            </a:lvl1pPr>
          </a:lstStyle>
          <a:p>
            <a:r>
              <a:rPr lang="en-US" dirty="0"/>
              <a:t>Add a footer</a:t>
            </a: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lumMod val="20000"/>
                    <a:lumOff val="80000"/>
                  </a:schemeClr>
                </a:solidFill>
              </a:defRPr>
            </a:lvl1pPr>
          </a:lstStyle>
          <a:p>
            <a:fld id="{E5B29C50-D6F1-4DB6-9B68-F4CD3996E9CF}" type="slidenum">
              <a:rPr lang="en-US" smtClean="0"/>
              <a:pPr/>
              <a:t>‹#›</a:t>
            </a:fld>
            <a:endParaRPr lang="en-US" dirty="0"/>
          </a:p>
        </p:txBody>
      </p:sp>
    </p:spTree>
    <p:extLst>
      <p:ext uri="{BB962C8B-B14F-4D97-AF65-F5344CB8AC3E}">
        <p14:creationId xmlns:p14="http://schemas.microsoft.com/office/powerpoint/2010/main" val="165648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ts val="4000"/>
        </a:lnSpc>
        <a:spcBef>
          <a:spcPct val="0"/>
        </a:spcBef>
        <a:buNone/>
        <a:defRPr sz="4000" b="1" kern="1200" cap="none" spc="0">
          <a:ln w="12700" cmpd="sng">
            <a:noFill/>
            <a:prstDash val="solid"/>
          </a:ln>
          <a:solidFill>
            <a:schemeClr val="accent4">
              <a:lumMod val="50000"/>
            </a:schemeClr>
          </a:solidFill>
          <a:effectLst>
            <a:outerShdw blurRad="38100" dist="38100" dir="2700000" algn="tl">
              <a:srgbClr val="000000">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6pPr>
      <a:lvl7pPr marL="2971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7pPr>
      <a:lvl8pPr marL="3429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8pPr>
      <a:lvl9pPr marL="3886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88" userDrawn="1">
          <p15:clr>
            <a:srgbClr val="F26B43"/>
          </p15:clr>
        </p15:guide>
        <p15:guide id="3" pos="6648" userDrawn="1">
          <p15:clr>
            <a:srgbClr val="F26B43"/>
          </p15:clr>
        </p15:guide>
        <p15:guide id="4" orient="horz" pos="3528" userDrawn="1">
          <p15:clr>
            <a:srgbClr val="F26B43"/>
          </p15:clr>
        </p15:guide>
        <p15:guide id="5"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Critical Thinking Inc</a:t>
            </a:r>
          </a:p>
        </p:txBody>
      </p:sp>
      <p:sp>
        <p:nvSpPr>
          <p:cNvPr id="3" name="Subtitle 2"/>
          <p:cNvSpPr>
            <a:spLocks noGrp="1"/>
          </p:cNvSpPr>
          <p:nvPr>
            <p:ph type="subTitle" idx="1"/>
          </p:nvPr>
        </p:nvSpPr>
        <p:spPr/>
        <p:txBody>
          <a:bodyPr/>
          <a:lstStyle/>
          <a:p>
            <a:r>
              <a:rPr lang="en-US" dirty="0"/>
              <a:t>Yours Truly</a:t>
            </a:r>
          </a:p>
        </p:txBody>
      </p:sp>
    </p:spTree>
    <p:extLst>
      <p:ext uri="{BB962C8B-B14F-4D97-AF65-F5344CB8AC3E}">
        <p14:creationId xmlns:p14="http://schemas.microsoft.com/office/powerpoint/2010/main" val="1990881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1"/>
            <a:ext cx="7351058" cy="5217459"/>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600" dirty="0">
                <a:latin typeface="Yu Gothic UI Semibold" panose="020B0700000000000000" pitchFamily="34" charset="-128"/>
                <a:ea typeface="Yu Gothic UI Semibold" panose="020B0700000000000000" pitchFamily="34" charset="-128"/>
              </a:rPr>
              <a:t>Never neglect details. When everyone's mind is dulled or distracted the leader must be doubly vigilant.</a:t>
            </a: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6200" dirty="0"/>
              <a:t>Strategy equals execution. All the great ideas and visions in the world are worthless if they can't be implemented rapidly and efficiently. Good leaders delegate and empower others liberally, but they pay attention to details, every day. (Think about supreme athletic coaches like Jimmy Johnson, Pat Riley and Tony La </a:t>
            </a:r>
            <a:r>
              <a:rPr lang="en-US" sz="6200" dirty="0" err="1"/>
              <a:t>Russa</a:t>
            </a:r>
            <a:r>
              <a:rPr lang="en-US" sz="6200" dirty="0"/>
              <a:t>). Bad ones - even those who fancy themselves as progressive visionaries - think they're somehow "above" operational details. Paradoxically, good leaders understand something else: obsessive routine in carrying out the details begets conformity and complacency, which in turn dulls everyone’s mind. That is why even as they pay attention to details, they continually encourage people to challenge the process. They implicitly understand the sentiment of CEO leaders like Quad Graphic's Harry </a:t>
            </a:r>
            <a:r>
              <a:rPr lang="en-US" sz="6200" dirty="0" err="1"/>
              <a:t>Quadracchi</a:t>
            </a:r>
            <a:r>
              <a:rPr lang="en-US" sz="6200" dirty="0"/>
              <a:t>, </a:t>
            </a:r>
            <a:r>
              <a:rPr lang="en-US" sz="6200" dirty="0" err="1"/>
              <a:t>Oticon's</a:t>
            </a:r>
            <a:r>
              <a:rPr lang="en-US" sz="6200" dirty="0"/>
              <a:t> Lars </a:t>
            </a:r>
            <a:r>
              <a:rPr lang="en-US" sz="6200" dirty="0" err="1"/>
              <a:t>Kolind</a:t>
            </a:r>
            <a:r>
              <a:rPr lang="en-US" sz="6200" dirty="0"/>
              <a:t> and the late Bill McGowan of MCI, who all independently asserted that the Job of a leader is not to be the chief organizer, but the chief disorganizer.</a:t>
            </a:r>
            <a:endParaRPr lang="en-US" sz="62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337860"/>
            <a:ext cx="2612562" cy="3188998"/>
          </a:xfrm>
          <a:prstGeom prst="rect">
            <a:avLst/>
          </a:prstGeom>
        </p:spPr>
      </p:pic>
    </p:spTree>
    <p:extLst>
      <p:ext uri="{BB962C8B-B14F-4D97-AF65-F5344CB8AC3E}">
        <p14:creationId xmlns:p14="http://schemas.microsoft.com/office/powerpoint/2010/main" val="18223955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You don’t know what you can get away with until you try</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000" dirty="0"/>
              <a:t>You know the expression "it's easier to get forgiveness than permission?" Well, it's true. Good leaders don't wait for official blessing to try things out. They're prudent, not reckless. But they also realize a fact of life in most organizations: if you ask enough people for permission, you'll inevitably come up against someone who believes his job is to say "no.“ So the moral is, don't ask. I'm serious. In my own research with colleague Linda Mukai, we found that less effective middle managers endorsed the sentiment, "If I haven't explicitly been told 'yes,' I can't do it," whereas the good ones believed "If I haven't explicitly been told 'no,' I can." There's a world of difference between these two points of view..</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13978161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Perpetual optimism is a force multiplier</a:t>
            </a:r>
            <a:endParaRPr lang="en-US" sz="6000" dirty="0">
              <a:latin typeface="Yu Gothic UI Semibold" panose="020B0700000000000000" pitchFamily="34" charset="-128"/>
              <a:ea typeface="Yu Gothic UI Semibold" panose="020B0700000000000000" pitchFamily="34" charset="-128"/>
            </a:endParaRP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The ripple effect of a leader's enthusiasm and optimism is awesome. So is the impact of cynicism and pessimism. Leaders who whine and blame engender those same behaviors among their colleagues. I am not talking about stoically accepting organizational stupidity and performance incompetence with a "what, me worry?" smile. I am talking about a gung ho attitude that says "we can change things here, we can achieve awesome goals, we can be the best." Spare me the grim litany of the "realist;" give me the unrealistic aspirations of the optimist any day.</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0" y="2261087"/>
            <a:ext cx="2493429" cy="3342544"/>
          </a:xfrm>
          <a:prstGeom prst="rect">
            <a:avLst/>
          </a:prstGeom>
        </p:spPr>
      </p:pic>
    </p:spTree>
    <p:extLst>
      <p:ext uri="{BB962C8B-B14F-4D97-AF65-F5344CB8AC3E}">
        <p14:creationId xmlns:p14="http://schemas.microsoft.com/office/powerpoint/2010/main" val="210510848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Organization doesn't really accomplish anything. Plans don't accomplish anything, either. Theories of management don't much matter. Endeavors succeed or fail because of the people involved. Only by attracting the best people will you accomplish great deeds</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500" dirty="0"/>
              <a:t>In a brain-based economy, your best assets are people. We've heard this expression so often that it's become trite. But how many leaders really "walk the talk" with this stuff? Too often, people are assumed to be empty chess pieces to be moved around by grand viziers, which may explain why so many top managers immerse their calendar time in deal making, restructuring and the latest management fad. How many immerse themselves in the goal of creating an environment where the best, the brightest, the most creative are attracted, retained and, most importantly, unleashed?</a:t>
            </a:r>
            <a:endParaRPr lang="en-US" sz="55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40014174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Powell's Rules for Picking People: Look for intelligence and judgment and, most critically, a capacity to anticipate, to see around corners. Also look for loyalty, integrity, a high energy drive, a balanced ego and the drive to get things done.</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500" dirty="0"/>
              <a:t>How often do our recruitment and hiring processes tap into these attributes? More often than not, we ignore them in favor of length of resume, degrees and prior titles. A string of job descriptions a recruit held yesterday seem to be more important than who one is today, what they can contribute tomorrow or how well his values mesh with those of the organization. You can train a bright, willing novice in the fundamentals of your business fairly readily, but it's a lot harder to train someone to have integrity, judgment, energy, balance and the drive to get things done. Good leaders stack the deck in their favor right in the recruitment phase.</a:t>
            </a:r>
            <a:endParaRPr lang="en-US" sz="55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641093"/>
            <a:ext cx="2612562" cy="2582532"/>
          </a:xfrm>
          <a:prstGeom prst="rect">
            <a:avLst/>
          </a:prstGeom>
        </p:spPr>
      </p:pic>
    </p:spTree>
    <p:extLst>
      <p:ext uri="{BB962C8B-B14F-4D97-AF65-F5344CB8AC3E}">
        <p14:creationId xmlns:p14="http://schemas.microsoft.com/office/powerpoint/2010/main" val="175744299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Great leaders are almost always great simplifiers, who can cut through argument, debate and doubt, to offer a solution everybody can understand</a:t>
            </a:r>
          </a:p>
          <a:p>
            <a:pPr>
              <a:lnSpc>
                <a:spcPct val="100000"/>
              </a:lnSpc>
            </a:pPr>
            <a:endParaRPr lang="en-US" sz="1400" dirty="0">
              <a:latin typeface="Yu Gothic UI Semibold" panose="020B0700000000000000" pitchFamily="34" charset="-128"/>
              <a:ea typeface="Yu Gothic UI Semibold" panose="020B0700000000000000" pitchFamily="34" charset="-128"/>
            </a:endParaRPr>
          </a:p>
          <a:p>
            <a:pPr>
              <a:lnSpc>
                <a:spcPct val="100000"/>
              </a:lnSpc>
            </a:pPr>
            <a:r>
              <a:rPr lang="en-US" sz="2000" dirty="0"/>
              <a:t>Effective leaders understand the KISS principle, or Keep It Simple, Stupid. They articulate vivid, overarching goals and values, which they use to drive daily behaviors and choices among competing alternatives. Their visions and priorities are lean and compelling, not cluttered and buzzword-laden. Their decisions are crisp and clear, not tentative and ambiguous. They convey an unwavering firmness and consistency in their actions, aligned with the picture of the future they paint. The result? Clarity of purpose, credibility of leadership, and integrity in organization.</a:t>
            </a:r>
            <a:endParaRPr lang="en-US" sz="2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641093"/>
            <a:ext cx="2612562" cy="2582532"/>
          </a:xfrm>
          <a:prstGeom prst="rect">
            <a:avLst/>
          </a:prstGeom>
        </p:spPr>
      </p:pic>
    </p:spTree>
    <p:extLst>
      <p:ext uri="{BB962C8B-B14F-4D97-AF65-F5344CB8AC3E}">
        <p14:creationId xmlns:p14="http://schemas.microsoft.com/office/powerpoint/2010/main" val="67393205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600" dirty="0">
                <a:latin typeface="Yu Gothic UI Semibold" panose="020B0700000000000000" pitchFamily="34" charset="-128"/>
                <a:ea typeface="Yu Gothic UI Semibold" panose="020B0700000000000000" pitchFamily="34" charset="-128"/>
              </a:rPr>
              <a:t>Have fun in your command. Don't always run at a breakneck pace. Take leave when you've earned it. Spend time with your families." </a:t>
            </a:r>
          </a:p>
          <a:p>
            <a:pPr>
              <a:lnSpc>
                <a:spcPct val="100000"/>
              </a:lnSpc>
            </a:pPr>
            <a:r>
              <a:rPr lang="en-US" sz="2600" dirty="0">
                <a:latin typeface="Yu Gothic UI Semibold" panose="020B0700000000000000" pitchFamily="34" charset="-128"/>
                <a:ea typeface="Yu Gothic UI Semibold" panose="020B0700000000000000" pitchFamily="34" charset="-128"/>
              </a:rPr>
              <a:t>Corollary: Surround yourself with people who take their work seriously, but not themselves, those who work hard and play hard.</a:t>
            </a:r>
            <a:endParaRPr lang="en-US" sz="1300" dirty="0">
              <a:latin typeface="Yu Gothic UI Semibold" panose="020B0700000000000000" pitchFamily="34" charset="-128"/>
              <a:ea typeface="Yu Gothic UI Semibold" panose="020B0700000000000000" pitchFamily="34" charset="-128"/>
            </a:endParaRPr>
          </a:p>
          <a:p>
            <a:pPr>
              <a:lnSpc>
                <a:spcPct val="100000"/>
              </a:lnSpc>
            </a:pPr>
            <a:r>
              <a:rPr lang="en-US" sz="2000" dirty="0"/>
              <a:t>Herb Kelleher of Southwest Air and Anita Roddick of The Body Shop would agree. Seek people who have some balance in their lives, who are fun to hang out with, who like to laugh (at themselves, too) and who have some non-job priorities which they approach with the same passion that they do their work. Spare me the grim workaholic or the pompous pretentious "professional;" I'll help them find jobs with my competitor.</a:t>
            </a:r>
            <a:endParaRPr lang="en-US" sz="2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47" y="2641093"/>
            <a:ext cx="1915135" cy="2582532"/>
          </a:xfrm>
          <a:prstGeom prst="rect">
            <a:avLst/>
          </a:prstGeom>
        </p:spPr>
      </p:pic>
    </p:spTree>
    <p:extLst>
      <p:ext uri="{BB962C8B-B14F-4D97-AF65-F5344CB8AC3E}">
        <p14:creationId xmlns:p14="http://schemas.microsoft.com/office/powerpoint/2010/main" val="27234423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latin typeface="Yu Gothic UI Semibold" panose="020B0700000000000000" pitchFamily="34" charset="-128"/>
                <a:ea typeface="Yu Gothic UI Semibold" panose="020B0700000000000000" pitchFamily="34" charset="-128"/>
              </a:rPr>
              <a:t>Command is lonely</a:t>
            </a:r>
          </a:p>
          <a:p>
            <a:pPr>
              <a:lnSpc>
                <a:spcPct val="100000"/>
              </a:lnSpc>
            </a:pPr>
            <a:endParaRPr lang="en-US" sz="1600" dirty="0">
              <a:latin typeface="Yu Gothic UI Semibold" panose="020B0700000000000000" pitchFamily="34" charset="-128"/>
              <a:ea typeface="Yu Gothic UI Semibold" panose="020B0700000000000000" pitchFamily="34" charset="-128"/>
            </a:endParaRPr>
          </a:p>
          <a:p>
            <a:pPr>
              <a:lnSpc>
                <a:spcPct val="100000"/>
              </a:lnSpc>
            </a:pPr>
            <a:r>
              <a:rPr lang="en-US" dirty="0"/>
              <a:t>Harry Truman was right. Whether you're a CEO or the temporary head of a project team, the buck stops here. You can encourage participative management and bottom-up employee involvement but ultimately, the essence of leadership is the willingness to make the tough, unambiguous choices that will have an impact on the fate of the organization. I've seen too many non-leaders flinch from this responsibility. Even as you create an informal, open, collaborative corporate culture, prepare to be lonely.</a:t>
            </a:r>
            <a:endParaRPr lang="en-US"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2" y="2376870"/>
            <a:ext cx="2736781" cy="3190212"/>
          </a:xfrm>
          <a:prstGeom prst="rect">
            <a:avLst/>
          </a:prstGeom>
        </p:spPr>
      </p:pic>
    </p:spTree>
    <p:extLst>
      <p:ext uri="{BB962C8B-B14F-4D97-AF65-F5344CB8AC3E}">
        <p14:creationId xmlns:p14="http://schemas.microsoft.com/office/powerpoint/2010/main" val="71293600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Ed </a:t>
            </a:r>
            <a:r>
              <a:rPr lang="en-US" dirty="0" err="1"/>
              <a:t>Catmull</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If there is more truth in hallway conversations than in meetings, you lose</a:t>
            </a:r>
          </a:p>
          <a:p>
            <a:pPr>
              <a:lnSpc>
                <a:spcPct val="100000"/>
              </a:lnSpc>
            </a:pPr>
            <a:endParaRPr lang="en-US" sz="14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93" y="2508564"/>
            <a:ext cx="3888619" cy="2802907"/>
          </a:xfrm>
          <a:prstGeom prst="rect">
            <a:avLst/>
          </a:prstGeom>
        </p:spPr>
      </p:pic>
    </p:spTree>
    <p:extLst>
      <p:ext uri="{BB962C8B-B14F-4D97-AF65-F5344CB8AC3E}">
        <p14:creationId xmlns:p14="http://schemas.microsoft.com/office/powerpoint/2010/main" val="5016797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Winning is not a sometime thing, it is an all the time thing. You don’t do things right once in a while… you do them right all the time.</a:t>
            </a:r>
            <a:endParaRPr lang="en-US" sz="14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29" y="2508564"/>
            <a:ext cx="2513947" cy="2802907"/>
          </a:xfrm>
          <a:prstGeom prst="rect">
            <a:avLst/>
          </a:prstGeom>
        </p:spPr>
      </p:pic>
    </p:spTree>
    <p:extLst>
      <p:ext uri="{BB962C8B-B14F-4D97-AF65-F5344CB8AC3E}">
        <p14:creationId xmlns:p14="http://schemas.microsoft.com/office/powerpoint/2010/main" val="16878340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51647" y="657723"/>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George Soros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Once we realize that imperfect understanding is the human condition, there is no shame in being wrong, only in failing to correct our mistakes.</a:t>
            </a:r>
          </a:p>
        </p:txBody>
      </p:sp>
      <p:pic>
        <p:nvPicPr>
          <p:cNvPr id="10" name="Picture 9">
            <a:extLst>
              <a:ext uri="{FF2B5EF4-FFF2-40B4-BE49-F238E27FC236}">
                <a16:creationId xmlns:a16="http://schemas.microsoft.com/office/drawing/2014/main" id="{6D0B79A3-D703-4D36-A194-302F703F2763}"/>
              </a:ext>
            </a:extLst>
          </p:cNvPr>
          <p:cNvPicPr>
            <a:picLocks noChangeAspect="1"/>
          </p:cNvPicPr>
          <p:nvPr/>
        </p:nvPicPr>
        <p:blipFill>
          <a:blip r:embed="rId3"/>
          <a:stretch>
            <a:fillRect/>
          </a:stretch>
        </p:blipFill>
        <p:spPr>
          <a:xfrm>
            <a:off x="669607" y="2025843"/>
            <a:ext cx="3171825" cy="3028950"/>
          </a:xfrm>
          <a:prstGeom prst="rect">
            <a:avLst/>
          </a:prstGeom>
        </p:spPr>
      </p:pic>
    </p:spTree>
    <p:extLst>
      <p:ext uri="{BB962C8B-B14F-4D97-AF65-F5344CB8AC3E}">
        <p14:creationId xmlns:p14="http://schemas.microsoft.com/office/powerpoint/2010/main" val="345701495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Individual commitment to a group effort – that is what makes a team work, a company work, a society work, a civilization work.</a:t>
            </a:r>
            <a:endParaRPr lang="en-US" sz="16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57" y="2592124"/>
            <a:ext cx="3123968" cy="2823963"/>
          </a:xfrm>
          <a:prstGeom prst="rect">
            <a:avLst/>
          </a:prstGeom>
        </p:spPr>
      </p:pic>
    </p:spTree>
    <p:extLst>
      <p:ext uri="{BB962C8B-B14F-4D97-AF65-F5344CB8AC3E}">
        <p14:creationId xmlns:p14="http://schemas.microsoft.com/office/powerpoint/2010/main" val="35373683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200" dirty="0">
                <a:latin typeface="Yu Gothic UI Semibold" panose="020B0700000000000000" pitchFamily="34" charset="-128"/>
                <a:ea typeface="Yu Gothic UI Semibold" panose="020B0700000000000000" pitchFamily="34" charset="-128"/>
              </a:rPr>
              <a:t>Success is based upon a spiritual quality, a power to inspire others</a:t>
            </a:r>
          </a:p>
          <a:p>
            <a:pPr>
              <a:lnSpc>
                <a:spcPct val="100000"/>
              </a:lnSpc>
            </a:pPr>
            <a:endParaRPr lang="en-US" sz="3200" dirty="0">
              <a:latin typeface="Yu Gothic UI Semibold" panose="020B0700000000000000" pitchFamily="34" charset="-128"/>
              <a:ea typeface="Yu Gothic UI Semibold" panose="020B0700000000000000" pitchFamily="34" charset="-128"/>
            </a:endParaRPr>
          </a:p>
          <a:p>
            <a:pPr>
              <a:lnSpc>
                <a:spcPct val="100000"/>
              </a:lnSpc>
            </a:pPr>
            <a:r>
              <a:rPr lang="en-US" sz="3200" dirty="0">
                <a:latin typeface="Yu Gothic UI Semibold" panose="020B0700000000000000" pitchFamily="34" charset="-128"/>
                <a:ea typeface="Yu Gothic UI Semibold" panose="020B0700000000000000" pitchFamily="34" charset="-128"/>
              </a:rPr>
              <a:t>There is no substitute for hard work</a:t>
            </a:r>
            <a:endParaRPr lang="en-US" sz="12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369488"/>
            <a:ext cx="2995075" cy="3363402"/>
          </a:xfrm>
          <a:prstGeom prst="rect">
            <a:avLst/>
          </a:prstGeom>
        </p:spPr>
      </p:pic>
    </p:spTree>
    <p:extLst>
      <p:ext uri="{BB962C8B-B14F-4D97-AF65-F5344CB8AC3E}">
        <p14:creationId xmlns:p14="http://schemas.microsoft.com/office/powerpoint/2010/main" val="83432599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Mental toughness is many things that are rather difficult to explain. Its qualities are sacrifice and self-denial. Also, most importantly, it is combined with a perfectly disciplined will that refuses to give in. It’s a state of mind – you could call it character in action</a:t>
            </a:r>
            <a:endParaRPr lang="en-US" sz="1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609530"/>
            <a:ext cx="2995075" cy="2883318"/>
          </a:xfrm>
          <a:prstGeom prst="rect">
            <a:avLst/>
          </a:prstGeom>
        </p:spPr>
      </p:pic>
    </p:spTree>
    <p:extLst>
      <p:ext uri="{BB962C8B-B14F-4D97-AF65-F5344CB8AC3E}">
        <p14:creationId xmlns:p14="http://schemas.microsoft.com/office/powerpoint/2010/main" val="157320038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Some guys play with their heads. That’s O.K. You’ve got to be smart to be number one in any business. But, more importantly, you’ve got to play with your heart, with every fiber of your body. If you’re lucky enough to find a guy with </a:t>
            </a:r>
            <a:r>
              <a:rPr lang="en-US" sz="2800">
                <a:latin typeface="Yu Gothic UI Semibold" panose="020B0700000000000000" pitchFamily="34" charset="-128"/>
                <a:ea typeface="Yu Gothic UI Semibold" panose="020B0700000000000000" pitchFamily="34" charset="-128"/>
              </a:rPr>
              <a:t>a lot </a:t>
            </a:r>
            <a:r>
              <a:rPr lang="en-US" sz="2800" dirty="0">
                <a:latin typeface="Yu Gothic UI Semibold" panose="020B0700000000000000" pitchFamily="34" charset="-128"/>
                <a:ea typeface="Yu Gothic UI Semibold" panose="020B0700000000000000" pitchFamily="34" charset="-128"/>
              </a:rPr>
              <a:t>of head and lot of heart, he’s never going to come off the field second</a:t>
            </a:r>
            <a:endParaRPr lang="en-US" sz="1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657085"/>
            <a:ext cx="2995075" cy="2788207"/>
          </a:xfrm>
          <a:prstGeom prst="rect">
            <a:avLst/>
          </a:prstGeom>
        </p:spPr>
      </p:pic>
    </p:spTree>
    <p:extLst>
      <p:ext uri="{BB962C8B-B14F-4D97-AF65-F5344CB8AC3E}">
        <p14:creationId xmlns:p14="http://schemas.microsoft.com/office/powerpoint/2010/main" val="35124566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200" dirty="0">
                <a:latin typeface="Yu Gothic UI Semibold" panose="020B0700000000000000" pitchFamily="34" charset="-128"/>
                <a:ea typeface="Yu Gothic UI Semibold" panose="020B0700000000000000" pitchFamily="34" charset="-128"/>
              </a:rPr>
              <a:t>Obstacles are what you see when you take your eyes off the goal</a:t>
            </a:r>
            <a:endParaRPr lang="en-US" sz="105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24" y="2227715"/>
            <a:ext cx="2809195" cy="3234831"/>
          </a:xfrm>
          <a:prstGeom prst="rect">
            <a:avLst/>
          </a:prstGeom>
        </p:spPr>
      </p:pic>
    </p:spTree>
    <p:extLst>
      <p:ext uri="{BB962C8B-B14F-4D97-AF65-F5344CB8AC3E}">
        <p14:creationId xmlns:p14="http://schemas.microsoft.com/office/powerpoint/2010/main" val="362781610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Bill Perkins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This is what we do. If you’re a boxer, you’re going to get punched. You might not get knocked out, but you’re going to get knocked down for sure. We are paid by our investors to get in the ring and mix it up every day</a:t>
            </a:r>
            <a:endParaRPr lang="en-US" sz="16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0" y="2508564"/>
            <a:ext cx="2506664" cy="2802907"/>
          </a:xfrm>
          <a:prstGeom prst="rect">
            <a:avLst/>
          </a:prstGeom>
        </p:spPr>
      </p:pic>
      <p:sp>
        <p:nvSpPr>
          <p:cNvPr id="6" name="Content Placeholder 2">
            <a:extLst>
              <a:ext uri="{FF2B5EF4-FFF2-40B4-BE49-F238E27FC236}">
                <a16:creationId xmlns:a16="http://schemas.microsoft.com/office/drawing/2014/main" id="{A124D4AA-6AFB-452E-81EF-1F4B2CFBE5C0}"/>
              </a:ext>
            </a:extLst>
          </p:cNvPr>
          <p:cNvSpPr txBox="1">
            <a:spLocks/>
          </p:cNvSpPr>
          <p:nvPr/>
        </p:nvSpPr>
        <p:spPr>
          <a:xfrm>
            <a:off x="430549" y="5629015"/>
            <a:ext cx="4364087" cy="82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000" dirty="0">
                <a:latin typeface="Yu Gothic UI Semibold" panose="020B0700000000000000" pitchFamily="34" charset="-128"/>
                <a:ea typeface="Yu Gothic UI Semibold" panose="020B0700000000000000" pitchFamily="34" charset="-128"/>
              </a:rPr>
              <a:t>Legendary natural gas trader and hedge fund manager</a:t>
            </a:r>
            <a:endParaRPr lang="en-US" sz="1000" dirty="0">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49966137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Donald Knuth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If you optimize everything, you will always be unhappy</a:t>
            </a:r>
            <a:endParaRPr lang="en-US" sz="4000" dirty="0">
              <a:ea typeface="Yu Gothic UI Semibold" panose="020B0700000000000000" pitchFamily="34" charset="-128"/>
            </a:endParaRPr>
          </a:p>
          <a:p>
            <a:pPr>
              <a:lnSpc>
                <a:spcPct val="100000"/>
              </a:lnSpc>
            </a:pPr>
            <a:endParaRPr lang="en-US" sz="4000" dirty="0">
              <a:ea typeface="Yu Gothic UI Semibold" panose="020B0700000000000000" pitchFamily="34" charset="-128"/>
            </a:endParaRPr>
          </a:p>
          <a:p>
            <a:pPr>
              <a:lnSpc>
                <a:spcPct val="100000"/>
              </a:lnSpc>
            </a:pPr>
            <a:r>
              <a:rPr lang="en-US" sz="4000" dirty="0">
                <a:ea typeface="Yu Gothic UI Semibold" panose="020B0700000000000000" pitchFamily="34" charset="-128"/>
              </a:rPr>
              <a:t>Premature optimization is the root of all evil</a:t>
            </a:r>
            <a:endParaRPr lang="en-US" sz="40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13" y="2508564"/>
            <a:ext cx="2146578" cy="2802907"/>
          </a:xfrm>
          <a:prstGeom prst="rect">
            <a:avLst/>
          </a:prstGeom>
        </p:spPr>
      </p:pic>
    </p:spTree>
    <p:extLst>
      <p:ext uri="{BB962C8B-B14F-4D97-AF65-F5344CB8AC3E}">
        <p14:creationId xmlns:p14="http://schemas.microsoft.com/office/powerpoint/2010/main" val="158669302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Donald Knuth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Let us change our traditional attitude to the construction of programs. Instead of imagining that our main task is to instruct a computer what to do, let us concentrate rather on explaining to human beings what we want a computer to do</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13" y="2736349"/>
            <a:ext cx="2146578" cy="2347337"/>
          </a:xfrm>
          <a:prstGeom prst="rect">
            <a:avLst/>
          </a:prstGeom>
        </p:spPr>
      </p:pic>
    </p:spTree>
    <p:extLst>
      <p:ext uri="{BB962C8B-B14F-4D97-AF65-F5344CB8AC3E}">
        <p14:creationId xmlns:p14="http://schemas.microsoft.com/office/powerpoint/2010/main" val="218856400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Kaoru Ishikawa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As with many other things, there is a surprising amount of prejudice against quality control, but the proof of the pudding is still in the eating.</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78" y="2211563"/>
            <a:ext cx="2400468" cy="3203275"/>
          </a:xfrm>
          <a:prstGeom prst="rect">
            <a:avLst/>
          </a:prstGeom>
        </p:spPr>
      </p:pic>
    </p:spTree>
    <p:extLst>
      <p:ext uri="{BB962C8B-B14F-4D97-AF65-F5344CB8AC3E}">
        <p14:creationId xmlns:p14="http://schemas.microsoft.com/office/powerpoint/2010/main" val="119865872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Kaoru Ishikawa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2" y="2126523"/>
            <a:ext cx="2400468" cy="3203275"/>
          </a:xfrm>
          <a:prstGeom prst="rect">
            <a:avLst/>
          </a:prstGeom>
        </p:spPr>
      </p:pic>
      <p:pic>
        <p:nvPicPr>
          <p:cNvPr id="3" name="Picture 2">
            <a:extLst>
              <a:ext uri="{FF2B5EF4-FFF2-40B4-BE49-F238E27FC236}">
                <a16:creationId xmlns:a16="http://schemas.microsoft.com/office/drawing/2014/main" id="{9DAE478B-EDE8-4F49-90AF-3BB8857393A2}"/>
              </a:ext>
            </a:extLst>
          </p:cNvPr>
          <p:cNvPicPr>
            <a:picLocks noChangeAspect="1"/>
          </p:cNvPicPr>
          <p:nvPr/>
        </p:nvPicPr>
        <p:blipFill>
          <a:blip r:embed="rId4"/>
          <a:stretch>
            <a:fillRect/>
          </a:stretch>
        </p:blipFill>
        <p:spPr>
          <a:xfrm>
            <a:off x="3514600" y="1999303"/>
            <a:ext cx="8294969" cy="3915298"/>
          </a:xfrm>
          <a:prstGeom prst="rect">
            <a:avLst/>
          </a:prstGeom>
        </p:spPr>
      </p:pic>
    </p:spTree>
    <p:extLst>
      <p:ext uri="{BB962C8B-B14F-4D97-AF65-F5344CB8AC3E}">
        <p14:creationId xmlns:p14="http://schemas.microsoft.com/office/powerpoint/2010/main" val="36786441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Alfred North Whitehead</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Civilization advances by extending the number of important operations which we can perform without thinking of them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stretch>
            <a:fillRect/>
          </a:stretch>
        </p:blipFill>
        <p:spPr>
          <a:xfrm>
            <a:off x="722498" y="2298607"/>
            <a:ext cx="2409825" cy="3228975"/>
          </a:xfrm>
          <a:prstGeom prst="rect">
            <a:avLst/>
          </a:prstGeom>
        </p:spPr>
      </p:pic>
    </p:spTree>
    <p:extLst>
      <p:ext uri="{BB962C8B-B14F-4D97-AF65-F5344CB8AC3E}">
        <p14:creationId xmlns:p14="http://schemas.microsoft.com/office/powerpoint/2010/main" val="252872290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George Patton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If everyone is thinking alike, then someone isn’t thinking.</a:t>
            </a:r>
          </a:p>
          <a:p>
            <a:pPr>
              <a:lnSpc>
                <a:spcPct val="110000"/>
              </a:lnSpc>
            </a:pPr>
            <a:endParaRPr lang="en-US" sz="3600" dirty="0"/>
          </a:p>
          <a:p>
            <a:pPr>
              <a:lnSpc>
                <a:spcPct val="110000"/>
              </a:lnSpc>
            </a:pPr>
            <a:r>
              <a:rPr lang="en-US" sz="3600" dirty="0"/>
              <a:t>A good plan violently executed now is better than a perfect plan executed </a:t>
            </a:r>
            <a:r>
              <a:rPr lang="en-US" sz="3600"/>
              <a:t>next week.</a:t>
            </a:r>
            <a:endParaRPr lang="en-US" sz="36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64" y="2204530"/>
            <a:ext cx="2400468" cy="3047260"/>
          </a:xfrm>
          <a:prstGeom prst="rect">
            <a:avLst/>
          </a:prstGeom>
        </p:spPr>
      </p:pic>
    </p:spTree>
    <p:extLst>
      <p:ext uri="{BB962C8B-B14F-4D97-AF65-F5344CB8AC3E}">
        <p14:creationId xmlns:p14="http://schemas.microsoft.com/office/powerpoint/2010/main" val="11230655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George Patton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Never tell people how to do things. Tell them what to do and they will surprise you with their ingenuity.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64" y="2319349"/>
            <a:ext cx="2400468" cy="2817622"/>
          </a:xfrm>
          <a:prstGeom prst="rect">
            <a:avLst/>
          </a:prstGeom>
        </p:spPr>
      </p:pic>
    </p:spTree>
    <p:extLst>
      <p:ext uri="{BB962C8B-B14F-4D97-AF65-F5344CB8AC3E}">
        <p14:creationId xmlns:p14="http://schemas.microsoft.com/office/powerpoint/2010/main" val="193041805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Google Hiring Checklist</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514477" y="2054494"/>
            <a:ext cx="8523798" cy="4640504"/>
          </a:xfrm>
          <a:prstGeom prst="rect">
            <a:avLst/>
          </a:prstGeom>
        </p:spPr>
        <p:txBody>
          <a:bodyPr vert="horz" lIns="91440" tIns="45720" rIns="91440" bIns="45720" numCol="2"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gn="l">
              <a:lnSpc>
                <a:spcPct val="110000"/>
              </a:lnSpc>
            </a:pPr>
            <a:endParaRPr lang="en-US" sz="3600" dirty="0"/>
          </a:p>
          <a:p>
            <a:pPr algn="l">
              <a:lnSpc>
                <a:spcPct val="110000"/>
              </a:lnSpc>
            </a:pPr>
            <a:r>
              <a:rPr lang="en-US" sz="3600" dirty="0"/>
              <a:t>General cognitive ability</a:t>
            </a:r>
          </a:p>
          <a:p>
            <a:pPr algn="l">
              <a:lnSpc>
                <a:spcPct val="110000"/>
              </a:lnSpc>
            </a:pPr>
            <a:r>
              <a:rPr lang="en-US" sz="3600" dirty="0"/>
              <a:t>Role related knowledge</a:t>
            </a:r>
          </a:p>
          <a:p>
            <a:pPr algn="l">
              <a:lnSpc>
                <a:spcPct val="110000"/>
              </a:lnSpc>
            </a:pPr>
            <a:r>
              <a:rPr lang="en-US" sz="3600" dirty="0"/>
              <a:t>Leadership experience</a:t>
            </a:r>
          </a:p>
          <a:p>
            <a:pPr>
              <a:lnSpc>
                <a:spcPct val="110000"/>
              </a:lnSpc>
            </a:pPr>
            <a:r>
              <a:rPr lang="en-US" sz="4800" dirty="0"/>
              <a:t>+</a:t>
            </a:r>
          </a:p>
          <a:p>
            <a:pPr>
              <a:lnSpc>
                <a:spcPct val="110000"/>
              </a:lnSpc>
            </a:pPr>
            <a:endParaRPr lang="en-US" sz="3200" dirty="0"/>
          </a:p>
          <a:p>
            <a:pPr>
              <a:lnSpc>
                <a:spcPct val="110000"/>
              </a:lnSpc>
            </a:pPr>
            <a:r>
              <a:rPr lang="en-US" sz="3200" dirty="0" err="1"/>
              <a:t>Googleyness</a:t>
            </a:r>
            <a:r>
              <a:rPr lang="en-US" sz="3200" dirty="0"/>
              <a:t> :</a:t>
            </a:r>
          </a:p>
          <a:p>
            <a:pPr>
              <a:lnSpc>
                <a:spcPct val="110000"/>
              </a:lnSpc>
            </a:pPr>
            <a:r>
              <a:rPr lang="en-US" dirty="0"/>
              <a:t>Ambition and Drive</a:t>
            </a:r>
          </a:p>
          <a:p>
            <a:pPr>
              <a:lnSpc>
                <a:spcPct val="110000"/>
              </a:lnSpc>
            </a:pPr>
            <a:r>
              <a:rPr lang="en-US" dirty="0"/>
              <a:t>Team Orientation</a:t>
            </a:r>
          </a:p>
          <a:p>
            <a:pPr>
              <a:lnSpc>
                <a:spcPct val="110000"/>
              </a:lnSpc>
            </a:pPr>
            <a:r>
              <a:rPr lang="en-US" dirty="0"/>
              <a:t>Service Orientation</a:t>
            </a:r>
          </a:p>
          <a:p>
            <a:pPr>
              <a:lnSpc>
                <a:spcPct val="110000"/>
              </a:lnSpc>
            </a:pPr>
            <a:r>
              <a:rPr lang="en-US" dirty="0"/>
              <a:t>Listening and Communication skills</a:t>
            </a:r>
          </a:p>
          <a:p>
            <a:pPr>
              <a:lnSpc>
                <a:spcPct val="110000"/>
              </a:lnSpc>
            </a:pPr>
            <a:r>
              <a:rPr lang="en-US" dirty="0"/>
              <a:t>Bias to Action</a:t>
            </a:r>
          </a:p>
          <a:p>
            <a:pPr>
              <a:lnSpc>
                <a:spcPct val="110000"/>
              </a:lnSpc>
            </a:pPr>
            <a:r>
              <a:rPr lang="en-US" dirty="0"/>
              <a:t>Effectiveness</a:t>
            </a:r>
          </a:p>
          <a:p>
            <a:pPr>
              <a:lnSpc>
                <a:spcPct val="110000"/>
              </a:lnSpc>
            </a:pPr>
            <a:r>
              <a:rPr lang="en-US" dirty="0"/>
              <a:t>Interpersonal Skills</a:t>
            </a:r>
          </a:p>
          <a:p>
            <a:pPr>
              <a:lnSpc>
                <a:spcPct val="110000"/>
              </a:lnSpc>
            </a:pPr>
            <a:r>
              <a:rPr lang="en-US" dirty="0"/>
              <a:t>Creativity and Integrity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 y="2054494"/>
            <a:ext cx="3244052" cy="2708337"/>
          </a:xfrm>
          <a:prstGeom prst="rect">
            <a:avLst/>
          </a:prstGeom>
        </p:spPr>
      </p:pic>
    </p:spTree>
    <p:extLst>
      <p:ext uri="{BB962C8B-B14F-4D97-AF65-F5344CB8AC3E}">
        <p14:creationId xmlns:p14="http://schemas.microsoft.com/office/powerpoint/2010/main" val="415653036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Jack Welch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28877" y="2297926"/>
            <a:ext cx="6758608" cy="3896139"/>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Leaders relentlessly upgrade their team using every encounter to evaluate, coach, and build self-confidence</a:t>
            </a:r>
            <a:endParaRPr lang="en-US" sz="2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22" y="2126056"/>
            <a:ext cx="2997404" cy="3495516"/>
          </a:xfrm>
          <a:prstGeom prst="rect">
            <a:avLst/>
          </a:prstGeom>
        </p:spPr>
      </p:pic>
    </p:spTree>
    <p:extLst>
      <p:ext uri="{BB962C8B-B14F-4D97-AF65-F5344CB8AC3E}">
        <p14:creationId xmlns:p14="http://schemas.microsoft.com/office/powerpoint/2010/main" val="162842385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Required Reading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28877" y="2297926"/>
            <a:ext cx="6758608" cy="3896139"/>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In the absence of rules, people make up their own</a:t>
            </a:r>
          </a:p>
          <a:p>
            <a:pPr>
              <a:lnSpc>
                <a:spcPct val="110000"/>
              </a:lnSpc>
            </a:pPr>
            <a:endParaRPr lang="en-US" sz="4000" dirty="0"/>
          </a:p>
          <a:p>
            <a:pPr>
              <a:lnSpc>
                <a:spcPct val="110000"/>
              </a:lnSpc>
            </a:pPr>
            <a:r>
              <a:rPr lang="en-US" sz="4000" dirty="0"/>
              <a:t>Establish a code of honor</a:t>
            </a:r>
            <a:endParaRPr lang="en-US" sz="2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59" y="1727946"/>
            <a:ext cx="3410036" cy="4720561"/>
          </a:xfrm>
          <a:prstGeom prst="rect">
            <a:avLst/>
          </a:prstGeom>
        </p:spPr>
      </p:pic>
    </p:spTree>
    <p:extLst>
      <p:ext uri="{BB962C8B-B14F-4D97-AF65-F5344CB8AC3E}">
        <p14:creationId xmlns:p14="http://schemas.microsoft.com/office/powerpoint/2010/main" val="5552787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Dwight D. Eisenhower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In preparing for battle, I have always found that plans are useless, but planning is indispensable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2" y="2377023"/>
            <a:ext cx="4578663" cy="2727714"/>
          </a:xfrm>
          <a:prstGeom prst="rect">
            <a:avLst/>
          </a:prstGeom>
        </p:spPr>
      </p:pic>
    </p:spTree>
    <p:extLst>
      <p:ext uri="{BB962C8B-B14F-4D97-AF65-F5344CB8AC3E}">
        <p14:creationId xmlns:p14="http://schemas.microsoft.com/office/powerpoint/2010/main" val="229846034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2313828"/>
            <a:ext cx="6603401"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A startup is a human institution designed to create a new product or service under conditions of extreme uncertainty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96966952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2313828"/>
            <a:ext cx="6603401"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I believe a company’s only sustainable path to long-term economic growth is to build an “innovation factory” that uses Lean Startup techniques to create disruptive innovations on a continuous basis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41560760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782203"/>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1852238"/>
            <a:ext cx="6603401" cy="41895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400" dirty="0"/>
              <a:t>Lean Startup Principles</a:t>
            </a:r>
          </a:p>
          <a:p>
            <a:pPr>
              <a:lnSpc>
                <a:spcPct val="110000"/>
              </a:lnSpc>
            </a:pPr>
            <a:r>
              <a:rPr lang="en-US" sz="3200" dirty="0"/>
              <a:t>Entrepreneurs are everywhere</a:t>
            </a:r>
          </a:p>
          <a:p>
            <a:pPr>
              <a:lnSpc>
                <a:spcPct val="110000"/>
              </a:lnSpc>
            </a:pPr>
            <a:r>
              <a:rPr lang="en-US" sz="3200" dirty="0"/>
              <a:t>Entrepreneurship is management</a:t>
            </a:r>
          </a:p>
          <a:p>
            <a:pPr>
              <a:lnSpc>
                <a:spcPct val="110000"/>
              </a:lnSpc>
            </a:pPr>
            <a:r>
              <a:rPr lang="en-US" sz="3200" dirty="0"/>
              <a:t>Validated Learning</a:t>
            </a:r>
          </a:p>
          <a:p>
            <a:pPr>
              <a:lnSpc>
                <a:spcPct val="110000"/>
              </a:lnSpc>
            </a:pPr>
            <a:r>
              <a:rPr lang="en-US" sz="3200" dirty="0"/>
              <a:t>Build — </a:t>
            </a:r>
            <a:r>
              <a:rPr lang="en-US" sz="3200"/>
              <a:t>Measure — </a:t>
            </a:r>
            <a:r>
              <a:rPr lang="en-US" sz="3200" dirty="0"/>
              <a:t>Learn</a:t>
            </a:r>
          </a:p>
          <a:p>
            <a:pPr>
              <a:lnSpc>
                <a:spcPct val="110000"/>
              </a:lnSpc>
            </a:pPr>
            <a:r>
              <a:rPr lang="en-US" sz="3200" dirty="0"/>
              <a:t>Innovation Accounting</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407413884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Stephen Covey</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847126" y="2313828"/>
            <a:ext cx="5503203"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Self-management is hard</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91" y="1882073"/>
            <a:ext cx="4804143" cy="3612716"/>
          </a:xfrm>
          <a:prstGeom prst="rect">
            <a:avLst/>
          </a:prstGeom>
        </p:spPr>
      </p:pic>
    </p:spTree>
    <p:extLst>
      <p:ext uri="{BB962C8B-B14F-4D97-AF65-F5344CB8AC3E}">
        <p14:creationId xmlns:p14="http://schemas.microsoft.com/office/powerpoint/2010/main" val="19053761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Being the richest man in the cemetery doesn't matter to me. Going to bed at night saying ‘We've done something wonderful’, that's what matters to me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98" y="2481451"/>
            <a:ext cx="2409825" cy="2863286"/>
          </a:xfrm>
          <a:prstGeom prst="rect">
            <a:avLst/>
          </a:prstGeom>
        </p:spPr>
      </p:pic>
    </p:spTree>
    <p:extLst>
      <p:ext uri="{BB962C8B-B14F-4D97-AF65-F5344CB8AC3E}">
        <p14:creationId xmlns:p14="http://schemas.microsoft.com/office/powerpoint/2010/main" val="109130563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Larry </a:t>
            </a:r>
            <a:r>
              <a:rPr lang="en-US" dirty="0" err="1"/>
              <a:t>Bossidy</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293452" y="1996580"/>
            <a:ext cx="6191076" cy="468399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Building blocks of execution :</a:t>
            </a:r>
          </a:p>
          <a:p>
            <a:pPr marL="571500" indent="-571500" algn="l">
              <a:lnSpc>
                <a:spcPct val="110000"/>
              </a:lnSpc>
              <a:buFont typeface="Arial" panose="020B0604020202020204" pitchFamily="34" charset="0"/>
              <a:buChar char="•"/>
            </a:pPr>
            <a:r>
              <a:rPr lang="en-US" sz="3600" dirty="0"/>
              <a:t>Know your people and your business</a:t>
            </a:r>
          </a:p>
          <a:p>
            <a:pPr marL="571500" indent="-571500" algn="l">
              <a:lnSpc>
                <a:spcPct val="110000"/>
              </a:lnSpc>
              <a:buFont typeface="Arial" panose="020B0604020202020204" pitchFamily="34" charset="0"/>
              <a:buChar char="•"/>
            </a:pPr>
            <a:r>
              <a:rPr lang="en-US" sz="3600" dirty="0"/>
              <a:t>Insist on realism</a:t>
            </a:r>
          </a:p>
          <a:p>
            <a:pPr marL="571500" indent="-571500" algn="l">
              <a:lnSpc>
                <a:spcPct val="110000"/>
              </a:lnSpc>
              <a:buFont typeface="Arial" panose="020B0604020202020204" pitchFamily="34" charset="0"/>
              <a:buChar char="•"/>
            </a:pPr>
            <a:r>
              <a:rPr lang="en-US" sz="3600" dirty="0"/>
              <a:t>Set clear goals and priorities</a:t>
            </a:r>
          </a:p>
          <a:p>
            <a:pPr marL="571500" indent="-571500" algn="l">
              <a:lnSpc>
                <a:spcPct val="110000"/>
              </a:lnSpc>
              <a:buFont typeface="Arial" panose="020B0604020202020204" pitchFamily="34" charset="0"/>
              <a:buChar char="•"/>
            </a:pPr>
            <a:r>
              <a:rPr lang="en-US" sz="3600" dirty="0"/>
              <a:t>Follow through</a:t>
            </a:r>
          </a:p>
          <a:p>
            <a:pPr marL="571500" indent="-571500" algn="l">
              <a:lnSpc>
                <a:spcPct val="110000"/>
              </a:lnSpc>
              <a:buFont typeface="Arial" panose="020B0604020202020204" pitchFamily="34" charset="0"/>
              <a:buChar char="•"/>
            </a:pPr>
            <a:r>
              <a:rPr lang="en-US" sz="3600" dirty="0"/>
              <a:t>Reward the doers</a:t>
            </a:r>
          </a:p>
          <a:p>
            <a:pPr marL="571500" indent="-571500" algn="l">
              <a:lnSpc>
                <a:spcPct val="110000"/>
              </a:lnSpc>
              <a:buFont typeface="Arial" panose="020B0604020202020204" pitchFamily="34" charset="0"/>
              <a:buChar char="•"/>
            </a:pPr>
            <a:r>
              <a:rPr lang="en-US" sz="3600" dirty="0"/>
              <a:t>Expand people’s capabilities</a:t>
            </a:r>
          </a:p>
          <a:p>
            <a:pPr marL="571500" indent="-571500" algn="l">
              <a:lnSpc>
                <a:spcPct val="110000"/>
              </a:lnSpc>
              <a:buFont typeface="Arial" panose="020B0604020202020204" pitchFamily="34" charset="0"/>
              <a:buChar char="•"/>
            </a:pPr>
            <a:r>
              <a:rPr lang="en-US" sz="3600" dirty="0"/>
              <a:t>Know yourself</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644" y="1996580"/>
            <a:ext cx="2577187" cy="3612716"/>
          </a:xfrm>
          <a:prstGeom prst="rect">
            <a:avLst/>
          </a:prstGeom>
        </p:spPr>
      </p:pic>
    </p:spTree>
    <p:extLst>
      <p:ext uri="{BB962C8B-B14F-4D97-AF65-F5344CB8AC3E}">
        <p14:creationId xmlns:p14="http://schemas.microsoft.com/office/powerpoint/2010/main" val="10252669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352338"/>
            <a:ext cx="10096500" cy="1006679"/>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Larry </a:t>
            </a:r>
            <a:r>
              <a:rPr lang="en-US" dirty="0" err="1"/>
              <a:t>Bossidy</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967993" y="1518407"/>
            <a:ext cx="7516535" cy="516216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800" dirty="0"/>
              <a:t>The 80-hour week is actually a weakness</a:t>
            </a:r>
          </a:p>
          <a:p>
            <a:r>
              <a:rPr lang="en-US" dirty="0"/>
              <a:t>In performance reviews, I've had to tell some very smart 80-hour-a-week people that they need to change their work habits, and that the eighty-hour week is actually a major weakness. People like this usually force their direct reports to be in the office or the plant with them on Saturdays, Sundays and holidays. They run them ragged and drain the energy of everyone around them. I'll tell them, "You have to come in here less, but your performance can't change - it must be just as good as it is now. Learn how to get things done through others. Because, if you can't get things done through others, ultimately you're going to sink or burn out." If they promote others on the basis of very long hours worked - which they will, because that is what impresses them - those people will have the same problem.</a:t>
            </a:r>
          </a:p>
          <a:p>
            <a:endParaRPr lang="en-US" sz="3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67" y="1996580"/>
            <a:ext cx="2577187" cy="3612716"/>
          </a:xfrm>
          <a:prstGeom prst="rect">
            <a:avLst/>
          </a:prstGeom>
        </p:spPr>
      </p:pic>
    </p:spTree>
    <p:extLst>
      <p:ext uri="{BB962C8B-B14F-4D97-AF65-F5344CB8AC3E}">
        <p14:creationId xmlns:p14="http://schemas.microsoft.com/office/powerpoint/2010/main" val="108672176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548063"/>
            <a:ext cx="7016802" cy="502824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A tendency toward superficiality</a:t>
            </a:r>
          </a:p>
          <a:p>
            <a:pPr marL="571500" indent="-571500" algn="l">
              <a:lnSpc>
                <a:spcPct val="110000"/>
              </a:lnSpc>
              <a:buFont typeface="Arial" panose="020B0604020202020204" pitchFamily="34" charset="0"/>
              <a:buChar char="•"/>
            </a:pPr>
            <a:r>
              <a:rPr lang="en-US" sz="3600" dirty="0"/>
              <a:t>A dark tension among key people</a:t>
            </a:r>
          </a:p>
          <a:p>
            <a:pPr marL="571500" indent="-571500" algn="l">
              <a:lnSpc>
                <a:spcPct val="110000"/>
              </a:lnSpc>
              <a:buFont typeface="Arial" panose="020B0604020202020204" pitchFamily="34" charset="0"/>
              <a:buChar char="•"/>
            </a:pPr>
            <a:r>
              <a:rPr lang="en-US" sz="3600" dirty="0"/>
              <a:t>No longer having time for celebration and ritual</a:t>
            </a:r>
          </a:p>
          <a:p>
            <a:pPr marL="571500" indent="-571500" algn="l">
              <a:lnSpc>
                <a:spcPct val="110000"/>
              </a:lnSpc>
              <a:buFont typeface="Arial" panose="020B0604020202020204" pitchFamily="34" charset="0"/>
              <a:buChar char="•"/>
            </a:pPr>
            <a:r>
              <a:rPr lang="en-US" sz="3600" dirty="0"/>
              <a:t>A growing feeling that rewards and goals are the same thing</a:t>
            </a:r>
          </a:p>
          <a:p>
            <a:pPr marL="571500" indent="-571500" algn="l">
              <a:lnSpc>
                <a:spcPct val="110000"/>
              </a:lnSpc>
              <a:buFont typeface="Arial" panose="020B0604020202020204" pitchFamily="34" charset="0"/>
              <a:buChar char="•"/>
            </a:pPr>
            <a:r>
              <a:rPr lang="en-US" sz="3600" dirty="0"/>
              <a:t>When people stop telling tribal stories or can no longer understand them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427141377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A recurring effort by some people to convince others that business is, after all, quite simple (The acceptance of complexity and ambiguity and the ability to deal with them constructively are essential</a:t>
            </a:r>
          </a:p>
          <a:p>
            <a:pPr marL="571500" indent="-571500" algn="l">
              <a:lnSpc>
                <a:spcPct val="110000"/>
              </a:lnSpc>
              <a:buFont typeface="Arial" panose="020B0604020202020204" pitchFamily="34" charset="0"/>
              <a:buChar char="•"/>
            </a:pPr>
            <a:r>
              <a:rPr lang="en-US" sz="3600" dirty="0"/>
              <a:t>When people begin to have different understandings of words like “responsibility” or “service” or “trust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2021065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problem-makers outnumber problem-solvers</a:t>
            </a:r>
          </a:p>
          <a:p>
            <a:pPr marL="571500" indent="-571500" algn="l">
              <a:lnSpc>
                <a:spcPct val="110000"/>
              </a:lnSpc>
              <a:buFont typeface="Arial" panose="020B0604020202020204" pitchFamily="34" charset="0"/>
              <a:buChar char="•"/>
            </a:pPr>
            <a:r>
              <a:rPr lang="en-US" sz="3600" dirty="0"/>
              <a:t>When folks confuse heroes and celebrities</a:t>
            </a:r>
          </a:p>
          <a:p>
            <a:pPr marL="571500" indent="-571500" algn="l">
              <a:lnSpc>
                <a:spcPct val="110000"/>
              </a:lnSpc>
              <a:buFont typeface="Arial" panose="020B0604020202020204" pitchFamily="34" charset="0"/>
              <a:buChar char="•"/>
            </a:pPr>
            <a:r>
              <a:rPr lang="en-US" sz="3600" dirty="0"/>
              <a:t>Leaders who seek to control rather than liberate</a:t>
            </a:r>
          </a:p>
          <a:p>
            <a:pPr marL="571500" indent="-571500" algn="l">
              <a:lnSpc>
                <a:spcPct val="110000"/>
              </a:lnSpc>
              <a:buFont typeface="Arial" panose="020B0604020202020204" pitchFamily="34" charset="0"/>
              <a:buChar char="•"/>
            </a:pPr>
            <a:r>
              <a:rPr lang="en-US" sz="3600" dirty="0"/>
              <a:t>Manuals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163406779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the pressures of day-to-day operations push aside any concern for vision and risk (I think you know that vision and risk can never be separated)</a:t>
            </a:r>
          </a:p>
          <a:p>
            <a:pPr marL="571500" indent="-571500" algn="l">
              <a:lnSpc>
                <a:spcPct val="110000"/>
              </a:lnSpc>
              <a:buFont typeface="Arial" panose="020B0604020202020204" pitchFamily="34" charset="0"/>
              <a:buChar char="•"/>
            </a:pPr>
            <a:r>
              <a:rPr lang="en-US" sz="3600" dirty="0"/>
              <a:t>An orientation toward the dry rules of business school rather than a value orientation that takes into account such things as contribution, spirit, excellence, beauty and joy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154137343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people speak of customers as impositions on their time rather than as opportunities to serve</a:t>
            </a:r>
          </a:p>
          <a:p>
            <a:pPr marL="571500" indent="-571500" algn="l">
              <a:lnSpc>
                <a:spcPct val="110000"/>
              </a:lnSpc>
              <a:buFont typeface="Arial" panose="020B0604020202020204" pitchFamily="34" charset="0"/>
              <a:buChar char="•"/>
            </a:pPr>
            <a:r>
              <a:rPr lang="en-US" sz="3600" dirty="0"/>
              <a:t>A growing urge to quantify both history and one’s thoughts about the future (You may be familiar with people who take a look at a prototype and say, “In 1990 we’ll sell $6,493,000 worth” – nothing is more devastating because then you plan either to make that happen or to avoid it)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27096454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The urge to establish ratios</a:t>
            </a:r>
          </a:p>
          <a:p>
            <a:pPr marL="571500" indent="-571500" algn="l">
              <a:lnSpc>
                <a:spcPct val="110000"/>
              </a:lnSpc>
              <a:buFont typeface="Arial" panose="020B0604020202020204" pitchFamily="34" charset="0"/>
              <a:buChar char="•"/>
            </a:pPr>
            <a:r>
              <a:rPr lang="en-US" sz="3600" dirty="0"/>
              <a:t>Leaders who rely on structures instead of people</a:t>
            </a:r>
          </a:p>
          <a:p>
            <a:pPr marL="571500" indent="-571500" algn="l">
              <a:lnSpc>
                <a:spcPct val="110000"/>
              </a:lnSpc>
              <a:buFont typeface="Arial" panose="020B0604020202020204" pitchFamily="34" charset="0"/>
              <a:buChar char="•"/>
            </a:pPr>
            <a:r>
              <a:rPr lang="en-US" sz="3600" dirty="0"/>
              <a:t>A loss of confidence in judgement, experience and people</a:t>
            </a:r>
          </a:p>
          <a:p>
            <a:pPr marL="571500" indent="-571500" algn="l">
              <a:lnSpc>
                <a:spcPct val="110000"/>
              </a:lnSpc>
              <a:buFont typeface="Arial" panose="020B0604020202020204" pitchFamily="34" charset="0"/>
              <a:buChar char="•"/>
            </a:pPr>
            <a:r>
              <a:rPr lang="en-US" sz="3600" dirty="0"/>
              <a:t>A loss of grace and style and civility</a:t>
            </a:r>
          </a:p>
          <a:p>
            <a:pPr marL="571500" indent="-571500" algn="l">
              <a:lnSpc>
                <a:spcPct val="110000"/>
              </a:lnSpc>
              <a:buFont typeface="Arial" panose="020B0604020202020204" pitchFamily="34" charset="0"/>
              <a:buChar char="•"/>
            </a:pPr>
            <a:r>
              <a:rPr lang="en-US" sz="3600" dirty="0"/>
              <a:t>A loss of respect for the English language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39407950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Lori Greiner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2189527"/>
            <a:ext cx="7016802" cy="4386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People will forget what you said. They will forget what you did. But they will never forget how you made them feel</a:t>
            </a:r>
          </a:p>
          <a:p>
            <a:pPr algn="r">
              <a:lnSpc>
                <a:spcPct val="110000"/>
              </a:lnSpc>
            </a:pPr>
            <a:r>
              <a:rPr lang="en-US" sz="3600" dirty="0"/>
              <a:t>(Quoting her grandfather)</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0" y="1649202"/>
            <a:ext cx="2849797" cy="4299204"/>
          </a:xfrm>
          <a:prstGeom prst="rect">
            <a:avLst/>
          </a:prstGeom>
        </p:spPr>
      </p:pic>
    </p:spTree>
    <p:extLst>
      <p:ext uri="{BB962C8B-B14F-4D97-AF65-F5344CB8AC3E}">
        <p14:creationId xmlns:p14="http://schemas.microsoft.com/office/powerpoint/2010/main" val="246919953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Taiichi Ohno (Toyota)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2965"/>
            <a:ext cx="7016802" cy="48733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Seven Wastes</a:t>
            </a:r>
          </a:p>
          <a:p>
            <a:pPr algn="l">
              <a:lnSpc>
                <a:spcPct val="110000"/>
              </a:lnSpc>
            </a:pPr>
            <a:r>
              <a:rPr lang="en-US" sz="2800" dirty="0"/>
              <a:t>1. Delay, waiting or time spent in a queue with no value being added</a:t>
            </a:r>
            <a:br>
              <a:rPr lang="en-US" sz="4400" dirty="0"/>
            </a:br>
            <a:r>
              <a:rPr lang="en-US" sz="2800" dirty="0"/>
              <a:t>2. Producing more than you need</a:t>
            </a:r>
            <a:br>
              <a:rPr lang="en-US" sz="4400" dirty="0"/>
            </a:br>
            <a:r>
              <a:rPr lang="en-US" sz="2800" dirty="0"/>
              <a:t>3. Over processing or undertaking non-value added activity</a:t>
            </a:r>
            <a:br>
              <a:rPr lang="en-US" sz="4400" dirty="0"/>
            </a:br>
            <a:r>
              <a:rPr lang="en-US" sz="2800" dirty="0"/>
              <a:t>4. Transportation</a:t>
            </a:r>
            <a:br>
              <a:rPr lang="en-US" sz="4400" dirty="0"/>
            </a:br>
            <a:r>
              <a:rPr lang="en-US" sz="2800" dirty="0"/>
              <a:t>5. Unnecessary movement or motion</a:t>
            </a:r>
            <a:br>
              <a:rPr lang="en-US" sz="4400" dirty="0"/>
            </a:br>
            <a:r>
              <a:rPr lang="en-US" sz="2800" dirty="0"/>
              <a:t>6. Inventory</a:t>
            </a:r>
            <a:br>
              <a:rPr lang="en-US" sz="4400" dirty="0"/>
            </a:br>
            <a:r>
              <a:rPr lang="en-US" sz="2800" dirty="0"/>
              <a:t>7. Reduction of Defects</a:t>
            </a:r>
            <a:endParaRPr lang="en-US" sz="44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0" y="2194727"/>
            <a:ext cx="2849797" cy="3208154"/>
          </a:xfrm>
          <a:prstGeom prst="rect">
            <a:avLst/>
          </a:prstGeom>
        </p:spPr>
      </p:pic>
    </p:spTree>
    <p:extLst>
      <p:ext uri="{BB962C8B-B14F-4D97-AF65-F5344CB8AC3E}">
        <p14:creationId xmlns:p14="http://schemas.microsoft.com/office/powerpoint/2010/main" val="35449668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Sometimes when you innovate, you make mistakes. It is best to admit them quickly, and get on with improving your other innovations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 y="2481451"/>
            <a:ext cx="1931856" cy="2863286"/>
          </a:xfrm>
          <a:prstGeom prst="rect">
            <a:avLst/>
          </a:prstGeom>
        </p:spPr>
      </p:pic>
    </p:spTree>
    <p:extLst>
      <p:ext uri="{BB962C8B-B14F-4D97-AF65-F5344CB8AC3E}">
        <p14:creationId xmlns:p14="http://schemas.microsoft.com/office/powerpoint/2010/main" val="383032372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8"/>
            <a:ext cx="10096500" cy="775316"/>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Taiichi Ohno (Toyota)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884104" y="1132515"/>
            <a:ext cx="7868872" cy="54437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Ten Precepts to think and act to win:</a:t>
            </a:r>
          </a:p>
          <a:p>
            <a:pPr marL="457200" indent="-457200" algn="l">
              <a:buFont typeface="+mj-lt"/>
              <a:buAutoNum type="arabicPeriod"/>
            </a:pPr>
            <a:r>
              <a:rPr lang="en-US" sz="2000" dirty="0"/>
              <a:t>You are a cost. First reduce waste.</a:t>
            </a:r>
          </a:p>
          <a:p>
            <a:pPr marL="457200" indent="-457200" algn="l">
              <a:buFont typeface="+mj-lt"/>
              <a:buAutoNum type="arabicPeriod"/>
            </a:pPr>
            <a:r>
              <a:rPr lang="en-US" sz="2000" dirty="0"/>
              <a:t>First say, "I can do it." And try before everything.</a:t>
            </a:r>
          </a:p>
          <a:p>
            <a:pPr marL="457200" indent="-457200" algn="l">
              <a:buFont typeface="+mj-lt"/>
              <a:buAutoNum type="arabicPeriod"/>
            </a:pPr>
            <a:r>
              <a:rPr lang="en-US" sz="2000" dirty="0"/>
              <a:t>The workplace is a teacher. You can find answers only in the workplace.</a:t>
            </a:r>
          </a:p>
          <a:p>
            <a:pPr marL="457200" indent="-457200" algn="l">
              <a:buFont typeface="+mj-lt"/>
              <a:buAutoNum type="arabicPeriod"/>
            </a:pPr>
            <a:r>
              <a:rPr lang="en-US" sz="2000" dirty="0"/>
              <a:t>Do anything immediately. Starting something right now is the only way to win.</a:t>
            </a:r>
          </a:p>
          <a:p>
            <a:pPr marL="457200" indent="-457200" algn="l">
              <a:buFont typeface="+mj-lt"/>
              <a:buAutoNum type="arabicPeriod"/>
            </a:pPr>
            <a:r>
              <a:rPr lang="en-US" sz="2000" dirty="0"/>
              <a:t>Once you start something, persevere with it. Do not give up until you finish it.</a:t>
            </a:r>
          </a:p>
          <a:p>
            <a:pPr marL="457200" indent="-457200" algn="l">
              <a:buFont typeface="+mj-lt"/>
              <a:buAutoNum type="arabicPeriod"/>
            </a:pPr>
            <a:r>
              <a:rPr lang="en-US" sz="2000" dirty="0"/>
              <a:t>Explain difficult things in an easy-to-understand manner. Repeat things that are easy to understand.</a:t>
            </a:r>
          </a:p>
          <a:p>
            <a:pPr marL="457200" indent="-457200" algn="l">
              <a:buFont typeface="+mj-lt"/>
              <a:buAutoNum type="arabicPeriod"/>
            </a:pPr>
            <a:r>
              <a:rPr lang="en-US" sz="2000" dirty="0"/>
              <a:t>Waste is hidden. Do not hide it. Make problems visible.</a:t>
            </a:r>
          </a:p>
          <a:p>
            <a:pPr marL="457200" indent="-457200" algn="l">
              <a:buFont typeface="+mj-lt"/>
              <a:buAutoNum type="arabicPeriod"/>
            </a:pPr>
            <a:r>
              <a:rPr lang="en-US" sz="2000" dirty="0"/>
              <a:t>Valueless motions are equal to shortening one's life.</a:t>
            </a:r>
          </a:p>
          <a:p>
            <a:pPr marL="457200" indent="-457200" algn="l">
              <a:buFont typeface="+mj-lt"/>
              <a:buAutoNum type="arabicPeriod"/>
            </a:pPr>
            <a:r>
              <a:rPr lang="en-US" sz="2000" dirty="0"/>
              <a:t>Re-improve what was improved for further improvement.</a:t>
            </a:r>
          </a:p>
          <a:p>
            <a:pPr marL="457200" indent="-457200" algn="l">
              <a:buFont typeface="+mj-lt"/>
              <a:buAutoNum type="arabicPeriod"/>
            </a:pPr>
            <a:r>
              <a:rPr lang="en-US" sz="2000" dirty="0"/>
              <a:t>Wisdom is given equally to everybody. The point is whether one can exercise it.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68" y="2085670"/>
            <a:ext cx="2849797" cy="3208154"/>
          </a:xfrm>
          <a:prstGeom prst="rect">
            <a:avLst/>
          </a:prstGeom>
        </p:spPr>
      </p:pic>
    </p:spTree>
    <p:extLst>
      <p:ext uri="{BB962C8B-B14F-4D97-AF65-F5344CB8AC3E}">
        <p14:creationId xmlns:p14="http://schemas.microsoft.com/office/powerpoint/2010/main" val="242379669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Charles Duhigg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Manage the </a:t>
            </a:r>
            <a:r>
              <a:rPr lang="en-US" sz="4000" i="1" dirty="0"/>
              <a:t>how</a:t>
            </a:r>
            <a:r>
              <a:rPr lang="en-US" sz="4000" dirty="0"/>
              <a:t>, not the </a:t>
            </a:r>
            <a:r>
              <a:rPr lang="en-US" sz="4000" i="1" dirty="0"/>
              <a:t>who</a:t>
            </a:r>
            <a:r>
              <a:rPr lang="en-US" sz="4000" dirty="0"/>
              <a:t> of teams. Psychological safety emerges when everyone feels like they can speak in roughly equal measure and when they are sensitive to how each other feel</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2030434"/>
            <a:ext cx="2824758" cy="3667477"/>
          </a:xfrm>
          <a:prstGeom prst="rect">
            <a:avLst/>
          </a:prstGeom>
        </p:spPr>
      </p:pic>
    </p:spTree>
    <p:extLst>
      <p:ext uri="{BB962C8B-B14F-4D97-AF65-F5344CB8AC3E}">
        <p14:creationId xmlns:p14="http://schemas.microsoft.com/office/powerpoint/2010/main" val="26155917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Scott Maxwell (OpenView)</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Figuring out what you </a:t>
            </a:r>
            <a:r>
              <a:rPr lang="en-US" sz="4000" i="1" dirty="0"/>
              <a:t>want</a:t>
            </a:r>
            <a:r>
              <a:rPr lang="en-US" sz="4000" dirty="0"/>
              <a:t> to do is easy. The hard part is figuring out what you </a:t>
            </a:r>
            <a:r>
              <a:rPr lang="en-US" sz="4000" i="1" dirty="0"/>
              <a:t>can</a:t>
            </a:r>
            <a:r>
              <a:rPr lang="en-US" sz="4000" dirty="0"/>
              <a:t> do.</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2353792"/>
            <a:ext cx="2824758" cy="3020760"/>
          </a:xfrm>
          <a:prstGeom prst="rect">
            <a:avLst/>
          </a:prstGeom>
        </p:spPr>
      </p:pic>
    </p:spTree>
    <p:extLst>
      <p:ext uri="{BB962C8B-B14F-4D97-AF65-F5344CB8AC3E}">
        <p14:creationId xmlns:p14="http://schemas.microsoft.com/office/powerpoint/2010/main" val="13461493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Navy SEALs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400" dirty="0"/>
              <a:t>You never rise to the occasion. You sink to the level of your training</a:t>
            </a:r>
          </a:p>
          <a:p>
            <a:pPr algn="r">
              <a:lnSpc>
                <a:spcPct val="110000"/>
              </a:lnSpc>
            </a:pPr>
            <a:r>
              <a:rPr lang="en-US" sz="3600" i="1" dirty="0"/>
              <a:t>Navy SEAL maxim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0" y="2313828"/>
            <a:ext cx="3770915" cy="2473720"/>
          </a:xfrm>
          <a:prstGeom prst="rect">
            <a:avLst/>
          </a:prstGeom>
        </p:spPr>
      </p:pic>
    </p:spTree>
    <p:extLst>
      <p:ext uri="{BB962C8B-B14F-4D97-AF65-F5344CB8AC3E}">
        <p14:creationId xmlns:p14="http://schemas.microsoft.com/office/powerpoint/2010/main" val="15622312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Theodore Roosevelt</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dirty="0"/>
              <a:t>It is not the critic who counts; not the man who points out how the strong man stumbles, or where the doer of deeds could have done them better. The credit belongs to the man who is actually in the arena, whose face is marred by dust and sweat and blood; who strives valiantly; who errs, who comes short again and again, because there is no effort without error and shortcoming; but who does actually strive to do the deeds; who knows great enthusiasms, the great devotions; who spends himself in a worthy cause; who at the best knows in the end the triumph of high achievement, and who at the worst, if he fails, at least fails while daring greatly, so that his place shall never be with those cold and timid souls who neither know victory nor defeat.</a:t>
            </a:r>
            <a:endParaRPr lang="en-US" sz="40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81" y="2030434"/>
            <a:ext cx="2754912" cy="3667477"/>
          </a:xfrm>
          <a:prstGeom prst="rect">
            <a:avLst/>
          </a:prstGeom>
        </p:spPr>
      </p:pic>
    </p:spTree>
    <p:extLst>
      <p:ext uri="{BB962C8B-B14F-4D97-AF65-F5344CB8AC3E}">
        <p14:creationId xmlns:p14="http://schemas.microsoft.com/office/powerpoint/2010/main" val="224172187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Ben Bergeron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way I build an athlete is from the inside out. I have no idea if this is the right approach, but it’s the way I do it. It starts with character first, and  there are four traits in particular I look for when deciding to take on a new athlete - </a:t>
            </a:r>
            <a:r>
              <a:rPr lang="en-US" sz="3500" b="1" dirty="0"/>
              <a:t>coachability, confidence, positivity and passion</a:t>
            </a:r>
            <a:r>
              <a:rPr lang="en-US" sz="3200" dirty="0"/>
              <a:t>. From the beginning, Katrin has embodied these qualities better than any athlete I’ve worked with</a:t>
            </a:r>
            <a:endParaRPr lang="en-US" sz="4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8747" y="2473234"/>
            <a:ext cx="4332272" cy="2840309"/>
          </a:xfrm>
          <a:prstGeom prst="rect">
            <a:avLst/>
          </a:prstGeom>
        </p:spPr>
      </p:pic>
    </p:spTree>
    <p:extLst>
      <p:ext uri="{BB962C8B-B14F-4D97-AF65-F5344CB8AC3E}">
        <p14:creationId xmlns:p14="http://schemas.microsoft.com/office/powerpoint/2010/main" val="39549673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Mike Bloomberg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"Years ago we ran a testimonial ad in Institutional Investor featuring quotes from some of our customers. My favorite came from the guy who said "I have yet to</a:t>
            </a:r>
          </a:p>
          <a:p>
            <a:pPr>
              <a:lnSpc>
                <a:spcPct val="110000"/>
              </a:lnSpc>
            </a:pPr>
            <a:r>
              <a:rPr lang="en-US" sz="3200" dirty="0"/>
              <a:t>find an error in the MARKETMASTER data, but when I do, I'll know it's an honest</a:t>
            </a:r>
          </a:p>
          <a:p>
            <a:pPr>
              <a:lnSpc>
                <a:spcPct val="110000"/>
              </a:lnSpc>
            </a:pPr>
            <a:r>
              <a:rPr lang="en-US" sz="3200" dirty="0"/>
              <a:t>error, unlike the data I get from Salomon or First Boston."</a:t>
            </a:r>
            <a:endParaRPr lang="en-US" sz="4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202" y="2055224"/>
            <a:ext cx="3778014" cy="3657599"/>
          </a:xfrm>
          <a:prstGeom prst="rect">
            <a:avLst/>
          </a:prstGeom>
        </p:spPr>
      </p:pic>
    </p:spTree>
    <p:extLst>
      <p:ext uri="{BB962C8B-B14F-4D97-AF65-F5344CB8AC3E}">
        <p14:creationId xmlns:p14="http://schemas.microsoft.com/office/powerpoint/2010/main" val="29750781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Charlie Munger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If you don't get this elementary, but mildly unnatural, mathematics of elementary probability into your repertoire, then you go through a long life like a one-legged man in an ass-kicking contest. You're giving a huge advantage to everybody else.</a:t>
            </a:r>
            <a:endParaRPr lang="en-US" sz="54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202" y="2147868"/>
            <a:ext cx="3778014" cy="3472311"/>
          </a:xfrm>
          <a:prstGeom prst="rect">
            <a:avLst/>
          </a:prstGeom>
        </p:spPr>
      </p:pic>
    </p:spTree>
    <p:extLst>
      <p:ext uri="{BB962C8B-B14F-4D97-AF65-F5344CB8AC3E}">
        <p14:creationId xmlns:p14="http://schemas.microsoft.com/office/powerpoint/2010/main" val="416893052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Jerry Rice (49ers)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651863" y="2246812"/>
            <a:ext cx="5895703" cy="42062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i="1" dirty="0">
                <a:latin typeface="Consolas" panose="020B0609020204030204" pitchFamily="49" charset="0"/>
              </a:rPr>
              <a:t>Today I will do what others won’t so that tomorrow I can do what others can’t</a:t>
            </a:r>
            <a:endParaRPr lang="en-US" sz="6000" i="1" dirty="0">
              <a:latin typeface="Consolas" panose="020B0609020204030204" pitchFamily="49" charset="0"/>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9303" y="2368731"/>
            <a:ext cx="4906091" cy="2761323"/>
          </a:xfrm>
          <a:prstGeom prst="rect">
            <a:avLst/>
          </a:prstGeom>
        </p:spPr>
      </p:pic>
    </p:spTree>
    <p:extLst>
      <p:ext uri="{BB962C8B-B14F-4D97-AF65-F5344CB8AC3E}">
        <p14:creationId xmlns:p14="http://schemas.microsoft.com/office/powerpoint/2010/main" val="9112218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fontScale="92500"/>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William Zinsser : On Writing 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6615404" y="2299063"/>
            <a:ext cx="4734926" cy="3742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marL="571500" indent="-571500" algn="l">
              <a:lnSpc>
                <a:spcPct val="110000"/>
              </a:lnSpc>
              <a:buFont typeface="Arial" panose="020B0604020202020204" pitchFamily="34" charset="0"/>
              <a:buChar char="•"/>
            </a:pPr>
            <a:r>
              <a:rPr lang="en-US" sz="4400" dirty="0"/>
              <a:t>Clarity</a:t>
            </a:r>
          </a:p>
          <a:p>
            <a:pPr marL="571500" indent="-571500" algn="l">
              <a:lnSpc>
                <a:spcPct val="110000"/>
              </a:lnSpc>
              <a:buFont typeface="Arial" panose="020B0604020202020204" pitchFamily="34" charset="0"/>
              <a:buChar char="•"/>
            </a:pPr>
            <a:r>
              <a:rPr lang="en-US" sz="4400" dirty="0"/>
              <a:t>Brevity</a:t>
            </a:r>
          </a:p>
          <a:p>
            <a:pPr marL="571500" indent="-571500" algn="l">
              <a:lnSpc>
                <a:spcPct val="110000"/>
              </a:lnSpc>
              <a:buFont typeface="Arial" panose="020B0604020202020204" pitchFamily="34" charset="0"/>
              <a:buChar char="•"/>
            </a:pPr>
            <a:r>
              <a:rPr lang="en-US" sz="4400" dirty="0"/>
              <a:t>Simplicity</a:t>
            </a:r>
          </a:p>
          <a:p>
            <a:pPr marL="571500" indent="-571500" algn="l">
              <a:lnSpc>
                <a:spcPct val="110000"/>
              </a:lnSpc>
              <a:buFont typeface="Arial" panose="020B0604020202020204" pitchFamily="34" charset="0"/>
              <a:buChar char="•"/>
            </a:pPr>
            <a:r>
              <a:rPr lang="en-US" sz="4400" dirty="0"/>
              <a:t>Humanity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710" y="2077839"/>
            <a:ext cx="5286898" cy="3614089"/>
          </a:xfrm>
          <a:prstGeom prst="rect">
            <a:avLst/>
          </a:prstGeom>
        </p:spPr>
      </p:pic>
      <p:sp>
        <p:nvSpPr>
          <p:cNvPr id="3" name="TextBox 2">
            <a:extLst>
              <a:ext uri="{FF2B5EF4-FFF2-40B4-BE49-F238E27FC236}">
                <a16:creationId xmlns:a16="http://schemas.microsoft.com/office/drawing/2014/main" id="{E18B912B-6A2C-49A9-98AE-8EF4B5952036}"/>
              </a:ext>
            </a:extLst>
          </p:cNvPr>
          <p:cNvSpPr txBox="1"/>
          <p:nvPr/>
        </p:nvSpPr>
        <p:spPr>
          <a:xfrm>
            <a:off x="569167" y="6041821"/>
            <a:ext cx="4646645" cy="646331"/>
          </a:xfrm>
          <a:prstGeom prst="rect">
            <a:avLst/>
          </a:prstGeom>
          <a:noFill/>
          <a:ln>
            <a:solidFill>
              <a:schemeClr val="tx2"/>
            </a:solidFill>
          </a:ln>
        </p:spPr>
        <p:txBody>
          <a:bodyPr wrap="square" rtlCol="0">
            <a:spAutoFit/>
          </a:bodyPr>
          <a:lstStyle/>
          <a:p>
            <a:r>
              <a:rPr lang="en-US" dirty="0">
                <a:solidFill>
                  <a:schemeClr val="bg1"/>
                </a:solidFill>
              </a:rPr>
              <a:t>Photo of E. B. White credit Jill Krementz (also wife of K. Vonnegut)</a:t>
            </a:r>
          </a:p>
        </p:txBody>
      </p:sp>
    </p:spTree>
    <p:extLst>
      <p:ext uri="{BB962C8B-B14F-4D97-AF65-F5344CB8AC3E}">
        <p14:creationId xmlns:p14="http://schemas.microsoft.com/office/powerpoint/2010/main" val="287588317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People don’t know what they want till you show it to them</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3600" dirty="0">
                <a:latin typeface="Yu Gothic UI Semibold" panose="020B0700000000000000" pitchFamily="34" charset="-128"/>
                <a:ea typeface="Yu Gothic UI Semibold" panose="020B0700000000000000" pitchFamily="34" charset="-128"/>
              </a:rPr>
              <a:t>Innovation distinguishes between a leader and a follower</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 y="2736216"/>
            <a:ext cx="1931856" cy="2353755"/>
          </a:xfrm>
          <a:prstGeom prst="rect">
            <a:avLst/>
          </a:prstGeom>
        </p:spPr>
      </p:pic>
    </p:spTree>
    <p:extLst>
      <p:ext uri="{BB962C8B-B14F-4D97-AF65-F5344CB8AC3E}">
        <p14:creationId xmlns:p14="http://schemas.microsoft.com/office/powerpoint/2010/main" val="334224366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130629" y="322218"/>
            <a:ext cx="11922034" cy="1227908"/>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pPr algn="l"/>
            <a:r>
              <a:rPr lang="en-US" dirty="0"/>
              <a:t>Steve Sims : Make Anything Happen</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955" y="1900557"/>
            <a:ext cx="3589558" cy="3614089"/>
          </a:xfrm>
          <a:prstGeom prst="rect">
            <a:avLst/>
          </a:prstGeom>
        </p:spPr>
      </p:pic>
      <p:sp>
        <p:nvSpPr>
          <p:cNvPr id="6" name="Content Placeholder 2">
            <a:extLst>
              <a:ext uri="{FF2B5EF4-FFF2-40B4-BE49-F238E27FC236}">
                <a16:creationId xmlns:a16="http://schemas.microsoft.com/office/drawing/2014/main" id="{A7A5DB28-CD48-454E-A3B4-60831C7A7C7D}"/>
              </a:ext>
            </a:extLst>
          </p:cNvPr>
          <p:cNvSpPr txBox="1">
            <a:spLocks/>
          </p:cNvSpPr>
          <p:nvPr/>
        </p:nvSpPr>
        <p:spPr>
          <a:xfrm>
            <a:off x="4655976" y="1900557"/>
            <a:ext cx="7175240" cy="444892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marL="514350" indent="-514350" algn="l">
              <a:lnSpc>
                <a:spcPct val="110000"/>
              </a:lnSpc>
              <a:buFont typeface="+mj-lt"/>
              <a:buAutoNum type="arabicPeriod"/>
            </a:pPr>
            <a:r>
              <a:rPr lang="en-US" sz="3600" dirty="0"/>
              <a:t>Go to your networking target with a solution. Give before you ask!</a:t>
            </a:r>
          </a:p>
          <a:p>
            <a:pPr marL="514350" indent="-514350" algn="l">
              <a:lnSpc>
                <a:spcPct val="110000"/>
              </a:lnSpc>
              <a:buFont typeface="+mj-lt"/>
              <a:buAutoNum type="arabicPeriod"/>
            </a:pPr>
            <a:r>
              <a:rPr lang="en-US" sz="3600" dirty="0"/>
              <a:t>Do not watch the news. They start with “good morning” and then tell you why it’s not</a:t>
            </a:r>
          </a:p>
          <a:p>
            <a:pPr marL="514350" indent="-514350" algn="l">
              <a:lnSpc>
                <a:spcPct val="110000"/>
              </a:lnSpc>
              <a:buFont typeface="+mj-lt"/>
              <a:buAutoNum type="arabicPeriod"/>
            </a:pPr>
            <a:r>
              <a:rPr lang="en-US" sz="3600" dirty="0"/>
              <a:t>Read books, but make sure every third or fourth one is a fantasy</a:t>
            </a:r>
            <a:endParaRPr lang="en-US" sz="5400" dirty="0"/>
          </a:p>
        </p:txBody>
      </p:sp>
      <p:sp>
        <p:nvSpPr>
          <p:cNvPr id="4" name="TextBox 3">
            <a:extLst>
              <a:ext uri="{FF2B5EF4-FFF2-40B4-BE49-F238E27FC236}">
                <a16:creationId xmlns:a16="http://schemas.microsoft.com/office/drawing/2014/main" id="{89542405-EA1A-4AF1-B8D9-9E307B4D93C4}"/>
              </a:ext>
            </a:extLst>
          </p:cNvPr>
          <p:cNvSpPr txBox="1"/>
          <p:nvPr/>
        </p:nvSpPr>
        <p:spPr>
          <a:xfrm>
            <a:off x="261257" y="5943600"/>
            <a:ext cx="4329404" cy="707886"/>
          </a:xfrm>
          <a:prstGeom prst="rect">
            <a:avLst/>
          </a:prstGeom>
          <a:noFill/>
          <a:ln>
            <a:solidFill>
              <a:schemeClr val="tx2"/>
            </a:solidFill>
          </a:ln>
        </p:spPr>
        <p:txBody>
          <a:bodyPr wrap="square" rtlCol="0">
            <a:spAutoFit/>
          </a:bodyPr>
          <a:lstStyle/>
          <a:p>
            <a:r>
              <a:rPr lang="en-US" sz="2000" b="1" dirty="0">
                <a:solidFill>
                  <a:schemeClr val="bg1"/>
                </a:solidFill>
              </a:rPr>
              <a:t>An entrepreneur alone dies</a:t>
            </a:r>
          </a:p>
          <a:p>
            <a:r>
              <a:rPr lang="en-US" sz="2000" b="1" dirty="0">
                <a:solidFill>
                  <a:schemeClr val="bg1"/>
                </a:solidFill>
              </a:rPr>
              <a:t>Together we conquer</a:t>
            </a:r>
          </a:p>
        </p:txBody>
      </p:sp>
    </p:spTree>
    <p:extLst>
      <p:ext uri="{BB962C8B-B14F-4D97-AF65-F5344CB8AC3E}">
        <p14:creationId xmlns:p14="http://schemas.microsoft.com/office/powerpoint/2010/main" val="380437292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1000" fill="hold"/>
                                        <p:tgtEl>
                                          <p:spTgt spid="6"/>
                                        </p:tgtEl>
                                        <p:attrNameLst>
                                          <p:attrName>ppt_w</p:attrName>
                                        </p:attrNameLst>
                                      </p:cBhvr>
                                      <p:tavLst>
                                        <p:tav tm="0">
                                          <p:val>
                                            <p:fltVal val="0"/>
                                          </p:val>
                                        </p:tav>
                                        <p:tav tm="100000">
                                          <p:val>
                                            <p:strVal val="#ppt_w"/>
                                          </p:val>
                                        </p:tav>
                                      </p:tavLst>
                                    </p:anim>
                                    <p:anim calcmode="lin" valueType="num">
                                      <p:cBhvr>
                                        <p:cTn id="17" dur="1000" fill="hold"/>
                                        <p:tgtEl>
                                          <p:spTgt spid="6"/>
                                        </p:tgtEl>
                                        <p:attrNameLst>
                                          <p:attrName>ppt_h</p:attrName>
                                        </p:attrNameLst>
                                      </p:cBhvr>
                                      <p:tavLst>
                                        <p:tav tm="0">
                                          <p:val>
                                            <p:fltVal val="0"/>
                                          </p:val>
                                        </p:tav>
                                        <p:tav tm="100000">
                                          <p:val>
                                            <p:strVal val="#ppt_h"/>
                                          </p:val>
                                        </p:tav>
                                      </p:tavLst>
                                    </p:anim>
                                    <p:anim calcmode="lin" valueType="num">
                                      <p:cBhvr>
                                        <p:cTn id="18" dur="1000" fill="hold"/>
                                        <p:tgtEl>
                                          <p:spTgt spid="6"/>
                                        </p:tgtEl>
                                        <p:attrNameLst>
                                          <p:attrName>style.rotation</p:attrName>
                                        </p:attrNameLst>
                                      </p:cBhvr>
                                      <p:tavLst>
                                        <p:tav tm="0">
                                          <p:val>
                                            <p:fltVal val="90"/>
                                          </p:val>
                                        </p:tav>
                                        <p:tav tm="100000">
                                          <p:val>
                                            <p:fltVal val="0"/>
                                          </p:val>
                                        </p:tav>
                                      </p:tavLst>
                                    </p:anim>
                                    <p:animEffect transition="in" filter="fade">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Alfred North Whitehead</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The art of progress is to preserve order amid change and to preserve change amid order</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stretch>
            <a:fillRect/>
          </a:stretch>
        </p:blipFill>
        <p:spPr>
          <a:xfrm>
            <a:off x="722498" y="2298607"/>
            <a:ext cx="2409825" cy="3228975"/>
          </a:xfrm>
          <a:prstGeom prst="rect">
            <a:avLst/>
          </a:prstGeom>
        </p:spPr>
      </p:pic>
      <p:sp>
        <p:nvSpPr>
          <p:cNvPr id="3" name="TextBox 2">
            <a:extLst>
              <a:ext uri="{FF2B5EF4-FFF2-40B4-BE49-F238E27FC236}">
                <a16:creationId xmlns:a16="http://schemas.microsoft.com/office/drawing/2014/main" id="{869C5C34-4E0C-4A09-8D98-06E4851C3B9F}"/>
              </a:ext>
            </a:extLst>
          </p:cNvPr>
          <p:cNvSpPr txBox="1"/>
          <p:nvPr/>
        </p:nvSpPr>
        <p:spPr>
          <a:xfrm>
            <a:off x="4380411" y="6252754"/>
            <a:ext cx="4998720" cy="400110"/>
          </a:xfrm>
          <a:prstGeom prst="rect">
            <a:avLst/>
          </a:prstGeom>
          <a:noFill/>
          <a:ln>
            <a:noFill/>
          </a:ln>
        </p:spPr>
        <p:txBody>
          <a:bodyPr wrap="square" rtlCol="0">
            <a:spAutoFit/>
          </a:bodyPr>
          <a:lstStyle/>
          <a:p>
            <a:r>
              <a:rPr lang="en-US" sz="2000" dirty="0">
                <a:solidFill>
                  <a:schemeClr val="bg1"/>
                </a:solidFill>
              </a:rPr>
              <a:t>From “Great Ideas of Western Man”</a:t>
            </a:r>
          </a:p>
        </p:txBody>
      </p:sp>
    </p:spTree>
    <p:extLst>
      <p:ext uri="{BB962C8B-B14F-4D97-AF65-F5344CB8AC3E}">
        <p14:creationId xmlns:p14="http://schemas.microsoft.com/office/powerpoint/2010/main" val="97106889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461554" y="577040"/>
            <a:ext cx="10495558"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pPr algn="l"/>
            <a:r>
              <a:rPr lang="en-US" dirty="0"/>
              <a:t>Sam Walton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63590" y="1149532"/>
            <a:ext cx="7045234" cy="535577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Commit to your business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Share your profits with all your associates and treat them as partners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Motivate your partners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Communicate everything you possibly can to your partners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Appreciate everything your associates do for the business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Celebrate your success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Listen to everyone in your company</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Exceed your customers expectations</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Control your expenses better than your competition</a:t>
            </a:r>
          </a:p>
          <a:p>
            <a:pPr marL="742950" indent="-742950" algn="l">
              <a:lnSpc>
                <a:spcPct val="100000"/>
              </a:lnSpc>
              <a:buSzPct val="75000"/>
              <a:buFont typeface="+mj-lt"/>
              <a:buAutoNum type="arabicPeriod"/>
            </a:pPr>
            <a:r>
              <a:rPr lang="en-US" dirty="0">
                <a:latin typeface="Yu Gothic UI Semibold" panose="020B0700000000000000" pitchFamily="34" charset="-128"/>
                <a:ea typeface="Yu Gothic UI Semibold" panose="020B0700000000000000" pitchFamily="34" charset="-128"/>
              </a:rPr>
              <a:t>Swim </a:t>
            </a:r>
            <a:r>
              <a:rPr lang="en-US" dirty="0" err="1">
                <a:latin typeface="Yu Gothic UI Semibold" panose="020B0700000000000000" pitchFamily="34" charset="-128"/>
                <a:ea typeface="Yu Gothic UI Semibold" panose="020B0700000000000000" pitchFamily="34" charset="-128"/>
              </a:rPr>
              <a:t>upstrem</a:t>
            </a:r>
            <a:endParaRPr lang="en-US"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2498" y="2376059"/>
            <a:ext cx="2409825" cy="3074071"/>
          </a:xfrm>
          <a:prstGeom prst="rect">
            <a:avLst/>
          </a:prstGeom>
        </p:spPr>
      </p:pic>
      <p:sp>
        <p:nvSpPr>
          <p:cNvPr id="7" name="Content Placeholder 2">
            <a:extLst>
              <a:ext uri="{FF2B5EF4-FFF2-40B4-BE49-F238E27FC236}">
                <a16:creationId xmlns:a16="http://schemas.microsoft.com/office/drawing/2014/main" id="{0C23D7B6-D3A4-49D0-B888-41D95648414D}"/>
              </a:ext>
            </a:extLst>
          </p:cNvPr>
          <p:cNvSpPr txBox="1">
            <a:spLocks/>
          </p:cNvSpPr>
          <p:nvPr/>
        </p:nvSpPr>
        <p:spPr>
          <a:xfrm>
            <a:off x="6376567" y="352696"/>
            <a:ext cx="3156557" cy="7019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Ten Rules</a:t>
            </a:r>
          </a:p>
        </p:txBody>
      </p:sp>
    </p:spTree>
    <p:extLst>
      <p:ext uri="{BB962C8B-B14F-4D97-AF65-F5344CB8AC3E}">
        <p14:creationId xmlns:p14="http://schemas.microsoft.com/office/powerpoint/2010/main" val="268875438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Being responsible sometimes means pissing people off</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000" dirty="0"/>
              <a:t>Good leadership involves responsibility to the welfare of the group, which means that some people will get angry at your actions and decisions. It's inevitable - if you're honorable. Trying to get everyone to like you is a sign of mediocrity. You'll avoid the tough decisions, you'll avoid confronting the people who need to be confronted, and you'll avoid offering differential rewards based on differential performance because some people might get upset. Ironically, by procrastinating on the difficult choices, by trying not to get anyone mad, and by treating everyone equally "nicely" regardless of their contributions, you'll simply ensure that the only people you'll wind up angering are the most creative and productive people in the organization.</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37568721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The day soldiers stop bringing you their problems is the day you have stopped leading them. </a:t>
            </a:r>
            <a:r>
              <a:rPr lang="en-US" sz="6000" dirty="0">
                <a:latin typeface="Yu Gothic UI Semibold" panose="020B0700000000000000" pitchFamily="34" charset="-128"/>
                <a:ea typeface="Yu Gothic UI Semibold" panose="020B0700000000000000" pitchFamily="34" charset="-128"/>
              </a:rPr>
              <a:t>They have either lost confidence that you can help them or concluded that you do not care. Either case is a failure of leadership.</a:t>
            </a: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If this were a litmus test, the majority of CEOs would fail. One, they build so many barriers to upward communication that the very idea of someone lower in the hierarchy looking up to the leader for help is ludicrous. Two, the corporate culture they foster often defines asking for help as weakness or failure, so people cover up their gaps, and the organization suffers accordingly. Real leaders make themselves accessible and available. They show concern for the efforts and challenges faced by underlings-even, as they demand high standards. Accordingly, they are more likely to create an environment where problem analysis replaces blame.</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0" y="2261087"/>
            <a:ext cx="2493429" cy="3342544"/>
          </a:xfrm>
          <a:prstGeom prst="rect">
            <a:avLst/>
          </a:prstGeom>
        </p:spPr>
      </p:pic>
    </p:spTree>
    <p:extLst>
      <p:ext uri="{BB962C8B-B14F-4D97-AF65-F5344CB8AC3E}">
        <p14:creationId xmlns:p14="http://schemas.microsoft.com/office/powerpoint/2010/main" val="193029477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Don't be buffaloed by experts. Experts often possess more data than judgment. The Elite can become so inbred that they produce hemophiliacs who bleed to death as soon as they are nicked by the real world.</a:t>
            </a: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Small companies and startups don't have the time for analytically detached experts. They don't have the money to subsidize lofty elites, either. The president answers the phone and drives the truck when necessary; everyone on the payroll visibly produces and contributes to bottom-line results or they're history. But as companies get bigger, they often forget who "brought them to the dance" things like all-hands involvement, egalitarianism, informality, market intimacy, daring, risk, speed, agility. Policies that emanate from ivory towers often have an adverse impact on the people out in the field who are fighting the wars or bringing in the revenues. Real leaders are vigilant - and combative - in the face of these trends.</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337860"/>
            <a:ext cx="2612562" cy="3188998"/>
          </a:xfrm>
          <a:prstGeom prst="rect">
            <a:avLst/>
          </a:prstGeom>
        </p:spPr>
      </p:pic>
    </p:spTree>
    <p:extLst>
      <p:ext uri="{BB962C8B-B14F-4D97-AF65-F5344CB8AC3E}">
        <p14:creationId xmlns:p14="http://schemas.microsoft.com/office/powerpoint/2010/main" val="402439024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Vertical Lexicon design templat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tx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Vertical lexicon design slides.potx" id="{49C7086D-B6BF-42C9-B2E9-7A6F5A963EAA}" vid="{839E83B1-FF0C-49E8-8563-59D864F05AE3}"/>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1BD8E5-A18E-435C-B431-90A6B59F4B6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 ds:uri="http://purl.org/dc/dcmitype/"/>
  </ds:schemaRefs>
</ds:datastoreItem>
</file>

<file path=customXml/itemProps2.xml><?xml version="1.0" encoding="utf-8"?>
<ds:datastoreItem xmlns:ds="http://schemas.openxmlformats.org/officeDocument/2006/customXml" ds:itemID="{05EEE0F9-7BC9-4998-8617-7CC115AD97E2}">
  <ds:schemaRefs>
    <ds:schemaRef ds:uri="http://schemas.microsoft.com/sharepoint/v3/contenttype/forms"/>
  </ds:schemaRefs>
</ds:datastoreItem>
</file>

<file path=customXml/itemProps3.xml><?xml version="1.0" encoding="utf-8"?>
<ds:datastoreItem xmlns:ds="http://schemas.openxmlformats.org/officeDocument/2006/customXml" ds:itemID="{4BEBB951-DE64-4CB8-9E1C-184A357AD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Vertical lexicon design slides</Template>
  <TotalTime>468</TotalTime>
  <Words>3893</Words>
  <Application>Microsoft Office PowerPoint</Application>
  <PresentationFormat>Widescreen</PresentationFormat>
  <Paragraphs>299</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Yu Gothic UI Semibold</vt:lpstr>
      <vt:lpstr>Arial</vt:lpstr>
      <vt:lpstr>Calibri</vt:lpstr>
      <vt:lpstr>Consolas</vt:lpstr>
      <vt:lpstr>Vertical Lexicon design template</vt:lpstr>
      <vt:lpstr>Critical Thinking Inc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Inc</dc:title>
  <dc:creator>Ananth Chellappa</dc:creator>
  <cp:lastModifiedBy>Chellappa, Ananth</cp:lastModifiedBy>
  <cp:revision>66</cp:revision>
  <dcterms:created xsi:type="dcterms:W3CDTF">2017-07-30T18:40:05Z</dcterms:created>
  <dcterms:modified xsi:type="dcterms:W3CDTF">2020-08-08T20:57:24Z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SIP_Label_f2ed062d-8486-4f50-a4f1-3cce0dd00d64_Enabled">
    <vt:lpwstr>true</vt:lpwstr>
  </property>
  <property fmtid="{D5CDD505-2E9C-101B-9397-08002B2CF9AE}" pid="13" name="MSIP_Label_f2ed062d-8486-4f50-a4f1-3cce0dd00d64_SetDate">
    <vt:lpwstr>2020-01-16T20:21:36Z</vt:lpwstr>
  </property>
  <property fmtid="{D5CDD505-2E9C-101B-9397-08002B2CF9AE}" pid="14" name="MSIP_Label_f2ed062d-8486-4f50-a4f1-3cce0dd00d64_Method">
    <vt:lpwstr>Privileged</vt:lpwstr>
  </property>
  <property fmtid="{D5CDD505-2E9C-101B-9397-08002B2CF9AE}" pid="15" name="MSIP_Label_f2ed062d-8486-4f50-a4f1-3cce0dd00d64_Name">
    <vt:lpwstr>Non-Business</vt:lpwstr>
  </property>
  <property fmtid="{D5CDD505-2E9C-101B-9397-08002B2CF9AE}" pid="16" name="MSIP_Label_f2ed062d-8486-4f50-a4f1-3cce0dd00d64_SiteId">
    <vt:lpwstr>3dd8961f-e488-4e60-8e11-a82d994e183d</vt:lpwstr>
  </property>
  <property fmtid="{D5CDD505-2E9C-101B-9397-08002B2CF9AE}" pid="17" name="MSIP_Label_f2ed062d-8486-4f50-a4f1-3cce0dd00d64_ActionId">
    <vt:lpwstr>e660fbbd-a7e9-44df-8dda-0000913d652c</vt:lpwstr>
  </property>
  <property fmtid="{D5CDD505-2E9C-101B-9397-08002B2CF9AE}" pid="18" name="MSIP_Label_f2ed062d-8486-4f50-a4f1-3cce0dd00d64_ContentBits">
    <vt:lpwstr>0</vt:lpwstr>
  </property>
</Properties>
</file>